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974" r:id="rId4"/>
    <p:sldId id="1414" r:id="rId5"/>
    <p:sldId id="1408" r:id="rId6"/>
    <p:sldId id="1416" r:id="rId7"/>
    <p:sldId id="1261" r:id="rId8"/>
    <p:sldId id="1404" r:id="rId9"/>
    <p:sldId id="1415" r:id="rId10"/>
    <p:sldId id="1406" r:id="rId11"/>
    <p:sldId id="1409" r:id="rId12"/>
    <p:sldId id="1410" r:id="rId13"/>
    <p:sldId id="1413" r:id="rId14"/>
    <p:sldId id="1429" r:id="rId15"/>
    <p:sldId id="1428" r:id="rId16"/>
    <p:sldId id="1403" r:id="rId17"/>
    <p:sldId id="1402" r:id="rId18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66633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66633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66633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66633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66633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666633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666633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666633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666633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fichtinger" initials="a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C40"/>
    <a:srgbClr val="686800"/>
    <a:srgbClr val="0099CC"/>
    <a:srgbClr val="FD5FF2"/>
    <a:srgbClr val="B3B37F"/>
    <a:srgbClr val="8E8E40"/>
    <a:srgbClr val="FFFFFF"/>
    <a:srgbClr val="8A5C5A"/>
    <a:srgbClr val="CE9C20"/>
    <a:srgbClr val="7F6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3D1EA-84B2-4C40-A03C-799514E7D6A1}" v="193" dt="2020-01-24T13:23:30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98" d="100"/>
          <a:sy n="98" d="100"/>
        </p:scale>
        <p:origin x="274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30"/>
    </p:cViewPr>
  </p:sorterViewPr>
  <p:notesViewPr>
    <p:cSldViewPr>
      <p:cViewPr varScale="1">
        <p:scale>
          <a:sx n="82" d="100"/>
          <a:sy n="82" d="100"/>
        </p:scale>
        <p:origin x="-4002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ther Oswalder" userId="2f7b7e53ad439d18" providerId="LiveId" clId="{5D73D1EA-84B2-4C40-A03C-799514E7D6A1}"/>
    <pc:docChg chg="undo custSel modSld">
      <pc:chgData name="Gunther Oswalder" userId="2f7b7e53ad439d18" providerId="LiveId" clId="{5D73D1EA-84B2-4C40-A03C-799514E7D6A1}" dt="2020-01-24T13:24:03.633" v="234" actId="255"/>
      <pc:docMkLst>
        <pc:docMk/>
      </pc:docMkLst>
      <pc:sldChg chg="addSp delSp modSp mod">
        <pc:chgData name="Gunther Oswalder" userId="2f7b7e53ad439d18" providerId="LiveId" clId="{5D73D1EA-84B2-4C40-A03C-799514E7D6A1}" dt="2020-01-24T13:24:03.633" v="234" actId="255"/>
        <pc:sldMkLst>
          <pc:docMk/>
          <pc:sldMk cId="1402985715" sldId="1414"/>
        </pc:sldMkLst>
        <pc:spChg chg="add del mod">
          <ac:chgData name="Gunther Oswalder" userId="2f7b7e53ad439d18" providerId="LiveId" clId="{5D73D1EA-84B2-4C40-A03C-799514E7D6A1}" dt="2020-01-24T13:22:32.115" v="131" actId="478"/>
          <ac:spMkLst>
            <pc:docMk/>
            <pc:sldMk cId="1402985715" sldId="1414"/>
            <ac:spMk id="2" creationId="{022C0DD2-B0A7-4C5A-9569-6139A6D90AF4}"/>
          </ac:spMkLst>
        </pc:spChg>
        <pc:spChg chg="add del mod">
          <ac:chgData name="Gunther Oswalder" userId="2f7b7e53ad439d18" providerId="LiveId" clId="{5D73D1EA-84B2-4C40-A03C-799514E7D6A1}" dt="2020-01-24T13:22:32.163" v="133"/>
          <ac:spMkLst>
            <pc:docMk/>
            <pc:sldMk cId="1402985715" sldId="1414"/>
            <ac:spMk id="3" creationId="{D2CB2953-7BFC-44A4-9D36-6F4E51F15334}"/>
          </ac:spMkLst>
        </pc:spChg>
        <pc:spChg chg="add mod">
          <ac:chgData name="Gunther Oswalder" userId="2f7b7e53ad439d18" providerId="LiveId" clId="{5D73D1EA-84B2-4C40-A03C-799514E7D6A1}" dt="2020-01-24T13:24:03.633" v="234" actId="255"/>
          <ac:spMkLst>
            <pc:docMk/>
            <pc:sldMk cId="1402985715" sldId="1414"/>
            <ac:spMk id="4" creationId="{4CF45759-D6C0-4BAE-88F0-E94579ADE926}"/>
          </ac:spMkLst>
        </pc:spChg>
        <pc:spChg chg="add del">
          <ac:chgData name="Gunther Oswalder" userId="2f7b7e53ad439d18" providerId="LiveId" clId="{5D73D1EA-84B2-4C40-A03C-799514E7D6A1}" dt="2020-01-24T12:56:05.351" v="100" actId="478"/>
          <ac:spMkLst>
            <pc:docMk/>
            <pc:sldMk cId="1402985715" sldId="1414"/>
            <ac:spMk id="7170" creationId="{00000000-0000-0000-0000-000000000000}"/>
          </ac:spMkLst>
        </pc:spChg>
        <pc:graphicFrameChg chg="mod">
          <ac:chgData name="Gunther Oswalder" userId="2f7b7e53ad439d18" providerId="LiveId" clId="{5D73D1EA-84B2-4C40-A03C-799514E7D6A1}" dt="2020-01-24T13:21:52.024" v="125"/>
          <ac:graphicFrameMkLst>
            <pc:docMk/>
            <pc:sldMk cId="1402985715" sldId="1414"/>
            <ac:graphicFrameMk id="5" creationId="{4F80FF8E-7E99-4700-A29C-0BABECBECF7B}"/>
          </ac:graphicFrameMkLst>
        </pc:graphicFrameChg>
        <pc:graphicFrameChg chg="add del">
          <ac:chgData name="Gunther Oswalder" userId="2f7b7e53ad439d18" providerId="LiveId" clId="{5D73D1EA-84B2-4C40-A03C-799514E7D6A1}" dt="2020-01-24T12:36:43.512" v="8" actId="478"/>
          <ac:graphicFrameMkLst>
            <pc:docMk/>
            <pc:sldMk cId="1402985715" sldId="1414"/>
            <ac:graphicFrameMk id="8" creationId="{475A6C2A-BF0E-4D20-A5F1-BFA99A8BF64A}"/>
          </ac:graphicFrameMkLst>
        </pc:graphicFrameChg>
        <pc:picChg chg="del">
          <ac:chgData name="Gunther Oswalder" userId="2f7b7e53ad439d18" providerId="LiveId" clId="{5D73D1EA-84B2-4C40-A03C-799514E7D6A1}" dt="2020-01-24T12:36:49.206" v="10" actId="478"/>
          <ac:picMkLst>
            <pc:docMk/>
            <pc:sldMk cId="1402985715" sldId="1414"/>
            <ac:picMk id="6" creationId="{92DDD417-430D-40FF-B36D-6ED05354AD97}"/>
          </ac:picMkLst>
        </pc:picChg>
        <pc:picChg chg="del">
          <ac:chgData name="Gunther Oswalder" userId="2f7b7e53ad439d18" providerId="LiveId" clId="{5D73D1EA-84B2-4C40-A03C-799514E7D6A1}" dt="2020-01-24T12:36:45.664" v="9" actId="478"/>
          <ac:picMkLst>
            <pc:docMk/>
            <pc:sldMk cId="1402985715" sldId="1414"/>
            <ac:picMk id="7" creationId="{50766CA7-7452-4CA2-B59C-0A100C7EF1A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de-AT" sz="1600" b="1" i="0" u="none" strike="noStrike" kern="1200" spc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de-AT" sz="1600" b="1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Ernährungsformen in </a:t>
            </a:r>
          </a:p>
          <a:p>
            <a:pPr algn="l">
              <a:defRPr lang="de-AT" sz="1600" b="1" i="0" u="none" strike="noStrike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de-AT" sz="1600" b="1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Österreich</a:t>
            </a:r>
          </a:p>
        </c:rich>
      </c:tx>
      <c:layout>
        <c:manualLayout>
          <c:xMode val="edge"/>
          <c:yMode val="edge"/>
          <c:x val="0.132609354374697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lang="de-AT" sz="1600" b="1" i="0" u="none" strike="noStrike" kern="1200" spc="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2.1986158952622098E-2"/>
          <c:y val="7.3130143565513117E-2"/>
          <c:w val="0.97513053924055515"/>
          <c:h val="0.83379074232842054"/>
        </c:manualLayout>
      </c:layout>
      <c:lineChart>
        <c:grouping val="standard"/>
        <c:varyColors val="0"/>
        <c:ser>
          <c:idx val="0"/>
          <c:order val="0"/>
          <c:tx>
            <c:strRef>
              <c:f>Statistik!$C$4</c:f>
              <c:strCache>
                <c:ptCount val="1"/>
                <c:pt idx="0">
                  <c:v>Flexitarier</c:v>
                </c:pt>
              </c:strCache>
            </c:strRef>
          </c:tx>
          <c:spPr>
            <a:ln w="57150" cap="rnd">
              <a:solidFill>
                <a:srgbClr val="DAEDEF">
                  <a:lumMod val="75000"/>
                </a:srgbClr>
              </a:solidFill>
              <a:round/>
              <a:headEnd type="arrow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829732594494103E-2"/>
                  <c:y val="-2.943692197465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7-4BB7-859C-A84ADA2CF7B4}"/>
                </c:ext>
              </c:extLst>
            </c:dLbl>
            <c:dLbl>
              <c:idx val="1"/>
              <c:layout>
                <c:manualLayout>
                  <c:x val="-7.752286814550631E-2"/>
                  <c:y val="-7.2000786760654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A3-4559-B526-0099A2FC4E37}"/>
                </c:ext>
              </c:extLst>
            </c:dLbl>
            <c:dLbl>
              <c:idx val="2"/>
              <c:layout>
                <c:manualLayout>
                  <c:x val="-5.2490448144832939E-2"/>
                  <c:y val="-6.6432020561281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60830950448755E-2"/>
                      <c:h val="6.9568265012071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EA3-4559-B526-0099A2FC4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Statistik!$B$5:$B$7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2013</c:v>
                </c:pt>
                <c:pt idx="2">
                  <c:v>2005</c:v>
                </c:pt>
              </c:numCache>
            </c:numRef>
          </c:cat>
          <c:val>
            <c:numRef>
              <c:f>Statistik!$C$5:$C$7</c:f>
              <c:numCache>
                <c:formatCode>0%</c:formatCode>
                <c:ptCount val="3"/>
                <c:pt idx="0">
                  <c:v>0.26</c:v>
                </c:pt>
                <c:pt idx="1">
                  <c:v>0.12</c:v>
                </c:pt>
                <c:pt idx="2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C7-4BB7-859C-A84ADA2CF7B4}"/>
            </c:ext>
          </c:extLst>
        </c:ser>
        <c:ser>
          <c:idx val="1"/>
          <c:order val="1"/>
          <c:tx>
            <c:strRef>
              <c:f>Statistik!$D$4</c:f>
              <c:strCache>
                <c:ptCount val="1"/>
                <c:pt idx="0">
                  <c:v>Vegetarier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  <a:headEnd type="arrow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92317417638104E-2"/>
                  <c:y val="-3.6727588982060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7-4BB7-859C-A84ADA2CF7B4}"/>
                </c:ext>
              </c:extLst>
            </c:dLbl>
            <c:dLbl>
              <c:idx val="1"/>
              <c:layout>
                <c:manualLayout>
                  <c:x val="-6.0091646727060112E-2"/>
                  <c:y val="-3.675822321451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A3-4559-B526-0099A2FC4E37}"/>
                </c:ext>
              </c:extLst>
            </c:dLbl>
            <c:dLbl>
              <c:idx val="2"/>
              <c:layout>
                <c:manualLayout>
                  <c:x val="-5.1048643352129386E-2"/>
                  <c:y val="-3.9994028920792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A3-4559-B526-0099A2FC4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B05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Statistik!$B$5:$B$7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2013</c:v>
                </c:pt>
                <c:pt idx="2">
                  <c:v>2005</c:v>
                </c:pt>
              </c:numCache>
            </c:numRef>
          </c:cat>
          <c:val>
            <c:numRef>
              <c:f>Statistik!$D$5:$D$7</c:f>
              <c:numCache>
                <c:formatCode>0%</c:formatCode>
                <c:ptCount val="3"/>
                <c:pt idx="0">
                  <c:v>0.09</c:v>
                </c:pt>
                <c:pt idx="1">
                  <c:v>0.05</c:v>
                </c:pt>
                <c:pt idx="2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C7-4BB7-859C-A84ADA2CF7B4}"/>
            </c:ext>
          </c:extLst>
        </c:ser>
        <c:ser>
          <c:idx val="2"/>
          <c:order val="2"/>
          <c:tx>
            <c:strRef>
              <c:f>Statistik!$E$4</c:f>
              <c:strCache>
                <c:ptCount val="1"/>
                <c:pt idx="0">
                  <c:v>Veganer</c:v>
                </c:pt>
              </c:strCache>
            </c:strRef>
          </c:tx>
          <c:spPr>
            <a:ln w="57150" cap="rnd">
              <a:solidFill>
                <a:srgbClr val="92D050"/>
              </a:solidFill>
              <a:round/>
              <a:headEnd type="arrow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341173342806931E-2"/>
                  <c:y val="-3.34611490433292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89CC40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7-4BB7-859C-A84ADA2CF7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A3-4559-B526-0099A2FC4E3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A3-4559-B526-0099A2FC4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Statistik!$B$5:$B$7</c:f>
              <c:numCache>
                <c:formatCode>General</c:formatCode>
                <c:ptCount val="3"/>
                <c:pt idx="0">
                  <c:v>2018</c:v>
                </c:pt>
                <c:pt idx="1">
                  <c:v>2013</c:v>
                </c:pt>
                <c:pt idx="2">
                  <c:v>2005</c:v>
                </c:pt>
              </c:numCache>
            </c:numRef>
          </c:cat>
          <c:val>
            <c:numRef>
              <c:f>Statistik!$E$5:$E$7</c:f>
              <c:numCache>
                <c:formatCode>0%</c:formatCode>
                <c:ptCount val="3"/>
                <c:pt idx="0">
                  <c:v>0.01</c:v>
                </c:pt>
                <c:pt idx="1">
                  <c:v>4.4000000000000003E-3</c:v>
                </c:pt>
                <c:pt idx="2">
                  <c:v>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C7-4BB7-859C-A84ADA2CF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577536"/>
        <c:axId val="64579072"/>
      </c:lineChart>
      <c:catAx>
        <c:axId val="645775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64579072"/>
        <c:crosses val="autoZero"/>
        <c:auto val="1"/>
        <c:lblAlgn val="ctr"/>
        <c:lblOffset val="100"/>
        <c:noMultiLvlLbl val="0"/>
      </c:catAx>
      <c:valAx>
        <c:axId val="64579072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high"/>
        <c:crossAx val="6457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187882764654419"/>
          <c:y val="0.10183799941673957"/>
          <c:w val="0.75151798402048475"/>
          <c:h val="0.76753139121209735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CFA-4D75-96C1-B6C3E7161344}"/>
              </c:ext>
            </c:extLst>
          </c:dPt>
          <c:dPt>
            <c:idx val="1"/>
            <c:bubble3D val="0"/>
            <c:spPr>
              <a:solidFill>
                <a:srgbClr val="70AD47">
                  <a:lumMod val="40000"/>
                  <a:lumOff val="6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CFA-4D75-96C1-B6C3E7161344}"/>
              </c:ext>
            </c:extLst>
          </c:dPt>
          <c:dPt>
            <c:idx val="2"/>
            <c:bubble3D val="0"/>
            <c:spPr>
              <a:solidFill>
                <a:srgbClr val="0099C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0CFA-4D75-96C1-B6C3E7161344}"/>
              </c:ext>
            </c:extLst>
          </c:dPt>
          <c:dPt>
            <c:idx val="3"/>
            <c:bubble3D val="0"/>
            <c:spPr>
              <a:solidFill>
                <a:srgbClr val="0099C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0CFA-4D75-96C1-B6C3E7161344}"/>
              </c:ext>
            </c:extLst>
          </c:dPt>
          <c:dPt>
            <c:idx val="4"/>
            <c:bubble3D val="0"/>
            <c:spPr>
              <a:solidFill>
                <a:srgbClr val="7FCCE5">
                  <a:alpha val="96863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0CFA-4D75-96C1-B6C3E7161344}"/>
              </c:ext>
            </c:extLst>
          </c:dPt>
          <c:dPt>
            <c:idx val="5"/>
            <c:bubble3D val="0"/>
            <c:spPr>
              <a:solidFill>
                <a:srgbClr val="40B3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0CFA-4D75-96C1-B6C3E7161344}"/>
              </c:ext>
            </c:extLst>
          </c:dPt>
          <c:dPt>
            <c:idx val="6"/>
            <c:bubble3D val="0"/>
            <c:spPr>
              <a:solidFill>
                <a:srgbClr val="0099C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0CFA-4D75-96C1-B6C3E7161344}"/>
              </c:ext>
            </c:extLst>
          </c:dPt>
          <c:dPt>
            <c:idx val="7"/>
            <c:bubble3D val="0"/>
            <c:spPr>
              <a:solidFill>
                <a:srgbClr val="0099C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0CFA-4D75-96C1-B6C3E7161344}"/>
              </c:ext>
            </c:extLst>
          </c:dPt>
          <c:dLbls>
            <c:dLbl>
              <c:idx val="2"/>
              <c:layout>
                <c:manualLayout>
                  <c:x val="-7.1595581802274613E-2"/>
                  <c:y val="0.108851706036745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FA-4D75-96C1-B6C3E716134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Tabelle7!$B$5:$B$7</c:f>
              <c:strCache>
                <c:ptCount val="3"/>
                <c:pt idx="0">
                  <c:v>Sehr großen Aufwand</c:v>
                </c:pt>
                <c:pt idx="1">
                  <c:v>Geringen Aufwand</c:v>
                </c:pt>
                <c:pt idx="2">
                  <c:v>Gar keinen Aufwand</c:v>
                </c:pt>
              </c:strCache>
            </c:strRef>
          </c:cat>
          <c:val>
            <c:numRef>
              <c:f>Tabelle7!$D$5:$D$7</c:f>
              <c:numCache>
                <c:formatCode>0%</c:formatCode>
                <c:ptCount val="3"/>
                <c:pt idx="0">
                  <c:v>0.48266666666666702</c:v>
                </c:pt>
                <c:pt idx="1">
                  <c:v>0.47666666666666702</c:v>
                </c:pt>
                <c:pt idx="2">
                  <c:v>4.0666666666666698E-2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CFA-4D75-96C1-B6C3E71613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0"/>
      </c:pieChart>
    </c:plotArea>
    <c:legend>
      <c:legendPos val="b"/>
      <c:layout>
        <c:manualLayout>
          <c:xMode val="edge"/>
          <c:yMode val="edge"/>
          <c:x val="0"/>
          <c:y val="0.29442330125400989"/>
          <c:w val="0.41599146981627294"/>
          <c:h val="0.38056612715077281"/>
        </c:manualLayout>
      </c:layout>
      <c:overlay val="0"/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483245074744549"/>
          <c:y val="7.3452424125786217E-2"/>
          <c:w val="0.58127497256347693"/>
          <c:h val="0.9000010568213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'Q9'!$C$3</c:f>
              <c:strCache>
                <c:ptCount val="1"/>
                <c:pt idx="0">
                  <c:v>Flexitarier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B6E-4A3C-894A-24101E535DD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6E-4A3C-894A-24101E535D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rgbClr val="FFC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'Q9'!$B$4:$B$8</c:f>
              <c:strCache>
                <c:ptCount val="5"/>
                <c:pt idx="0">
                  <c:v>Internet</c:v>
                </c:pt>
                <c:pt idx="1">
                  <c:v>Social Media </c:v>
                </c:pt>
                <c:pt idx="2">
                  <c:v>Direkt in den Geschäften</c:v>
                </c:pt>
                <c:pt idx="3">
                  <c:v>Freunde / Bekannte / Kollegen</c:v>
                </c:pt>
                <c:pt idx="4">
                  <c:v>Zeitschriften</c:v>
                </c:pt>
              </c:strCache>
            </c:strRef>
          </c:cat>
          <c:val>
            <c:numRef>
              <c:f>'Q9'!$C$4:$C$8</c:f>
              <c:numCache>
                <c:formatCode>0%</c:formatCode>
                <c:ptCount val="5"/>
                <c:pt idx="0">
                  <c:v>0.139895862300873</c:v>
                </c:pt>
                <c:pt idx="1">
                  <c:v>0.01</c:v>
                </c:pt>
                <c:pt idx="2">
                  <c:v>5.2894093573457202E-2</c:v>
                </c:pt>
                <c:pt idx="3">
                  <c:v>6.4644194938885596E-2</c:v>
                </c:pt>
                <c:pt idx="4">
                  <c:v>4.11227561509038E-2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6E-4A3C-894A-24101E535DDA}"/>
            </c:ext>
          </c:extLst>
        </c:ser>
        <c:ser>
          <c:idx val="1"/>
          <c:order val="1"/>
          <c:tx>
            <c:strRef>
              <c:f>'Q9'!$D$3</c:f>
              <c:strCache>
                <c:ptCount val="1"/>
                <c:pt idx="0">
                  <c:v>Vegetarier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de-AT" sz="700" b="0" i="0" u="none" strike="noStrike" kern="1200" baseline="0">
                    <a:solidFill>
                      <a:srgbClr val="00B050"/>
                    </a:solidFill>
                    <a:latin typeface="Helvetica" pitchFamily="34" charset="0"/>
                    <a:ea typeface="Verdana" pitchFamily="34" charset="0"/>
                    <a:cs typeface="Helvetica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'Q9'!$B$4:$B$8</c:f>
              <c:strCache>
                <c:ptCount val="5"/>
                <c:pt idx="0">
                  <c:v>Internet</c:v>
                </c:pt>
                <c:pt idx="1">
                  <c:v>Social Media </c:v>
                </c:pt>
                <c:pt idx="2">
                  <c:v>Direkt in den Geschäften</c:v>
                </c:pt>
                <c:pt idx="3">
                  <c:v>Freunde / Bekannte / Kollegen</c:v>
                </c:pt>
                <c:pt idx="4">
                  <c:v>Zeitschriften</c:v>
                </c:pt>
              </c:strCache>
            </c:strRef>
          </c:cat>
          <c:val>
            <c:numRef>
              <c:f>'Q9'!$D$4:$D$8</c:f>
              <c:numCache>
                <c:formatCode>0%</c:formatCode>
                <c:ptCount val="5"/>
                <c:pt idx="0">
                  <c:v>0.46838935913744401</c:v>
                </c:pt>
                <c:pt idx="1">
                  <c:v>0.09</c:v>
                </c:pt>
                <c:pt idx="2">
                  <c:v>0.117322169941182</c:v>
                </c:pt>
                <c:pt idx="3">
                  <c:v>5.5115569409707299E-2</c:v>
                </c:pt>
                <c:pt idx="4">
                  <c:v>9.1092514138035402E-2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6E-4A3C-894A-24101E535DDA}"/>
            </c:ext>
          </c:extLst>
        </c:ser>
        <c:ser>
          <c:idx val="2"/>
          <c:order val="2"/>
          <c:tx>
            <c:strRef>
              <c:f>'Q9'!$E$3</c:f>
              <c:strCache>
                <c:ptCount val="1"/>
                <c:pt idx="0">
                  <c:v>Veganer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de-AT" sz="700" b="0" i="0" u="none" strike="noStrike" kern="1200" baseline="0">
                    <a:solidFill>
                      <a:srgbClr val="92D050"/>
                    </a:solidFill>
                    <a:latin typeface="Helvetica" pitchFamily="34" charset="0"/>
                    <a:ea typeface="Verdana" pitchFamily="34" charset="0"/>
                    <a:cs typeface="Helvetica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'Q9'!$B$4:$B$8</c:f>
              <c:strCache>
                <c:ptCount val="5"/>
                <c:pt idx="0">
                  <c:v>Internet</c:v>
                </c:pt>
                <c:pt idx="1">
                  <c:v>Social Media </c:v>
                </c:pt>
                <c:pt idx="2">
                  <c:v>Direkt in den Geschäften</c:v>
                </c:pt>
                <c:pt idx="3">
                  <c:v>Freunde / Bekannte / Kollegen</c:v>
                </c:pt>
                <c:pt idx="4">
                  <c:v>Zeitschriften</c:v>
                </c:pt>
              </c:strCache>
            </c:strRef>
          </c:cat>
          <c:val>
            <c:numRef>
              <c:f>'Q9'!$E$4:$E$8</c:f>
              <c:numCache>
                <c:formatCode>0%</c:formatCode>
                <c:ptCount val="5"/>
                <c:pt idx="0">
                  <c:v>0.48728419498318098</c:v>
                </c:pt>
                <c:pt idx="1">
                  <c:v>0.35</c:v>
                </c:pt>
                <c:pt idx="2">
                  <c:v>9.9765461240211295E-2</c:v>
                </c:pt>
                <c:pt idx="3">
                  <c:v>0.14291735783318901</c:v>
                </c:pt>
                <c:pt idx="4">
                  <c:v>4.9470476648038698E-2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6E-4A3C-894A-24101E535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69664"/>
        <c:axId val="149171200"/>
      </c:barChart>
      <c:catAx>
        <c:axId val="149169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149171200"/>
        <c:crosses val="autoZero"/>
        <c:auto val="1"/>
        <c:lblAlgn val="ctr"/>
        <c:lblOffset val="100"/>
        <c:noMultiLvlLbl val="0"/>
      </c:catAx>
      <c:valAx>
        <c:axId val="149171200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149169664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1943265887433903"/>
          <c:y val="0.75814086205477227"/>
          <c:w val="0.13365710206386583"/>
          <c:h val="0.20424797702136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Helvetica" pitchFamily="34" charset="0"/>
          <a:ea typeface="Verdana" pitchFamily="34" charset="0"/>
          <a:cs typeface="Helvetica" pitchFamily="34" charset="0"/>
        </a:defRPr>
      </a:pPr>
      <a:endParaRPr lang="de-DE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788555743482595E-2"/>
          <c:y val="4.1256440227775713E-2"/>
          <c:w val="0.941306307402625"/>
          <c:h val="0.78853715984109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'Q13'!$C$29</c:f>
              <c:strCache>
                <c:ptCount val="1"/>
                <c:pt idx="0">
                  <c:v>ÖREP</c:v>
                </c:pt>
              </c:strCache>
            </c:strRef>
          </c:tx>
          <c:spPr>
            <a:solidFill>
              <a:srgbClr val="686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6868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'Q13'!$B$30:$B$44</c:f>
              <c:strCache>
                <c:ptCount val="15"/>
                <c:pt idx="0">
                  <c:v>Umwelt-, 
Natur- und 
Tierschutz</c:v>
                </c:pt>
                <c:pt idx="1">
                  <c:v>Soziale Arbeit,
 Fürsorge</c:v>
                </c:pt>
                <c:pt idx="2">
                  <c:v>Humanitäre 
Hilfe</c:v>
                </c:pt>
                <c:pt idx="3">
                  <c:v>Menschen- und 
Bürgerrechte</c:v>
                </c:pt>
                <c:pt idx="4">
                  <c:v>Integration 
Behinderte</c:v>
                </c:pt>
                <c:pt idx="5">
                  <c:v>Gleichstellung
Frau / Mann</c:v>
                </c:pt>
                <c:pt idx="6">
                  <c:v>Flüchtlings-
hilfe</c:v>
                </c:pt>
                <c:pt idx="7">
                  <c:v>Rassismus-
arbeit &amp;
 Integration</c:v>
                </c:pt>
                <c:pt idx="8">
                  <c:v>Bildungs-
reform</c:v>
                </c:pt>
                <c:pt idx="9">
                  <c:v>Gewalt-
prävention</c:v>
                </c:pt>
                <c:pt idx="10">
                  <c:v>Gleichstellung 
LGBT</c:v>
                </c:pt>
                <c:pt idx="11">
                  <c:v>Kultureller 
Bereich</c:v>
                </c:pt>
                <c:pt idx="12">
                  <c:v>Politische 
NGOs </c:v>
                </c:pt>
                <c:pt idx="13">
                  <c:v>Entwicklungs-
zusammen-
arbeit</c:v>
                </c:pt>
                <c:pt idx="14">
                  <c:v>Kirchliche 
Organisationen</c:v>
                </c:pt>
              </c:strCache>
            </c:strRef>
          </c:cat>
          <c:val>
            <c:numRef>
              <c:f>'Q13'!$C$30:$C$44</c:f>
              <c:numCache>
                <c:formatCode>0%</c:formatCode>
                <c:ptCount val="15"/>
                <c:pt idx="0">
                  <c:v>0.33500289721973159</c:v>
                </c:pt>
                <c:pt idx="1">
                  <c:v>0.23194203817595624</c:v>
                </c:pt>
                <c:pt idx="2">
                  <c:v>0.22174838677438216</c:v>
                </c:pt>
                <c:pt idx="3">
                  <c:v>0.17192402366212897</c:v>
                </c:pt>
                <c:pt idx="4">
                  <c:v>0.14460351013344794</c:v>
                </c:pt>
                <c:pt idx="5">
                  <c:v>0.12957535838976939</c:v>
                </c:pt>
                <c:pt idx="6">
                  <c:v>0.11767181204495965</c:v>
                </c:pt>
                <c:pt idx="7">
                  <c:v>0.11261499027855715</c:v>
                </c:pt>
                <c:pt idx="8">
                  <c:v>0.11197424694833275</c:v>
                </c:pt>
                <c:pt idx="9">
                  <c:v>0.10689753451430171</c:v>
                </c:pt>
                <c:pt idx="10">
                  <c:v>8.5888313179493372E-2</c:v>
                </c:pt>
                <c:pt idx="11">
                  <c:v>7.4598368863753553E-2</c:v>
                </c:pt>
                <c:pt idx="12">
                  <c:v>6.7188046351505548E-2</c:v>
                </c:pt>
                <c:pt idx="13">
                  <c:v>5.4031586657273312E-2</c:v>
                </c:pt>
                <c:pt idx="14">
                  <c:v>4.7728547040787384E-2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B-4169-BE56-24E31DA130C3}"/>
            </c:ext>
          </c:extLst>
        </c:ser>
        <c:ser>
          <c:idx val="1"/>
          <c:order val="1"/>
          <c:tx>
            <c:strRef>
              <c:f>'Q13'!$D$29</c:f>
              <c:strCache>
                <c:ptCount val="1"/>
                <c:pt idx="0">
                  <c:v>Veganer/Vegetarier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92D05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'Q13'!$B$30:$B$44</c:f>
              <c:strCache>
                <c:ptCount val="15"/>
                <c:pt idx="0">
                  <c:v>Umwelt-, 
Natur- und 
Tierschutz</c:v>
                </c:pt>
                <c:pt idx="1">
                  <c:v>Soziale Arbeit,
 Fürsorge</c:v>
                </c:pt>
                <c:pt idx="2">
                  <c:v>Humanitäre 
Hilfe</c:v>
                </c:pt>
                <c:pt idx="3">
                  <c:v>Menschen- und 
Bürgerrechte</c:v>
                </c:pt>
                <c:pt idx="4">
                  <c:v>Integration 
Behinderte</c:v>
                </c:pt>
                <c:pt idx="5">
                  <c:v>Gleichstellung
Frau / Mann</c:v>
                </c:pt>
                <c:pt idx="6">
                  <c:v>Flüchtlings-
hilfe</c:v>
                </c:pt>
                <c:pt idx="7">
                  <c:v>Rassismus-
arbeit &amp;
 Integration</c:v>
                </c:pt>
                <c:pt idx="8">
                  <c:v>Bildungs-
reform</c:v>
                </c:pt>
                <c:pt idx="9">
                  <c:v>Gewalt-
prävention</c:v>
                </c:pt>
                <c:pt idx="10">
                  <c:v>Gleichstellung 
LGBT</c:v>
                </c:pt>
                <c:pt idx="11">
                  <c:v>Kultureller 
Bereich</c:v>
                </c:pt>
                <c:pt idx="12">
                  <c:v>Politische 
NGOs </c:v>
                </c:pt>
                <c:pt idx="13">
                  <c:v>Entwicklungs-
zusammen-
arbeit</c:v>
                </c:pt>
                <c:pt idx="14">
                  <c:v>Kirchliche 
Organisationen</c:v>
                </c:pt>
              </c:strCache>
            </c:strRef>
          </c:cat>
          <c:val>
            <c:numRef>
              <c:f>'Q13'!$D$30:$D$44</c:f>
              <c:numCache>
                <c:formatCode>0%</c:formatCode>
                <c:ptCount val="15"/>
                <c:pt idx="0">
                  <c:v>0.79666666666666663</c:v>
                </c:pt>
                <c:pt idx="1">
                  <c:v>0.30199999999999977</c:v>
                </c:pt>
                <c:pt idx="2">
                  <c:v>0.2473333333333331</c:v>
                </c:pt>
                <c:pt idx="3">
                  <c:v>0.31466666666666671</c:v>
                </c:pt>
                <c:pt idx="4">
                  <c:v>8.0666666666666956E-2</c:v>
                </c:pt>
                <c:pt idx="5">
                  <c:v>0.35999999999999988</c:v>
                </c:pt>
                <c:pt idx="6">
                  <c:v>0.31600000000000017</c:v>
                </c:pt>
                <c:pt idx="7">
                  <c:v>0.26800000000000024</c:v>
                </c:pt>
                <c:pt idx="8">
                  <c:v>0.16733333333333347</c:v>
                </c:pt>
                <c:pt idx="9">
                  <c:v>0.13400000000000031</c:v>
                </c:pt>
                <c:pt idx="10">
                  <c:v>0.26733333333333348</c:v>
                </c:pt>
                <c:pt idx="11">
                  <c:v>0.13399999999999987</c:v>
                </c:pt>
                <c:pt idx="12">
                  <c:v>0.20799999999999977</c:v>
                </c:pt>
                <c:pt idx="13">
                  <c:v>8.0666666666666831E-2</c:v>
                </c:pt>
                <c:pt idx="1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B-4169-BE56-24E31DA13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566976"/>
        <c:axId val="149568512"/>
      </c:barChart>
      <c:catAx>
        <c:axId val="1495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49568512"/>
        <c:crosses val="autoZero"/>
        <c:auto val="1"/>
        <c:lblAlgn val="ctr"/>
        <c:lblOffset val="100"/>
        <c:noMultiLvlLbl val="0"/>
      </c:catAx>
      <c:valAx>
        <c:axId val="149568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4956697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218498602308863"/>
          <c:y val="6.2542932390824008E-2"/>
          <c:w val="0.19779794294005934"/>
          <c:h val="5.9820066400128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904518068976337E-2"/>
          <c:y val="4.3715733121054944E-2"/>
          <c:w val="0.91236052940190981"/>
          <c:h val="0.827282689716419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0C-43B6-B880-05FC621169D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0C-43B6-B880-05FC621169D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0C-43B6-B880-05FC621169D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0C-43B6-B880-05FC621169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'Q7'!$D$22:$G$23</c:f>
              <c:multiLvlStrCache>
                <c:ptCount val="4"/>
                <c:lvl>
                  <c:pt idx="0">
                    <c:v>Mischkost / Allesesser</c:v>
                  </c:pt>
                  <c:pt idx="1">
                    <c:v>Flexitarier </c:v>
                  </c:pt>
                  <c:pt idx="2">
                    <c:v>Vegetarier</c:v>
                  </c:pt>
                  <c:pt idx="3">
                    <c:v>Vegan</c:v>
                  </c:pt>
                </c:lvl>
                <c:lvl>
                  <c:pt idx="0">
                    <c:v>Ernährungsform</c:v>
                  </c:pt>
                </c:lvl>
              </c:multiLvlStrCache>
            </c:multiLvlStrRef>
          </c:cat>
          <c:val>
            <c:numRef>
              <c:f>'Q7'!$D$24:$G$24</c:f>
              <c:numCache>
                <c:formatCode>0%</c:formatCode>
                <c:ptCount val="4"/>
                <c:pt idx="0">
                  <c:v>0.20279772312553099</c:v>
                </c:pt>
                <c:pt idx="1">
                  <c:v>0.24860402422227001</c:v>
                </c:pt>
                <c:pt idx="2">
                  <c:v>0.28033693787916703</c:v>
                </c:pt>
                <c:pt idx="3">
                  <c:v>0.45926107610884004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0C-43B6-B880-05FC62116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48448"/>
        <c:axId val="65849984"/>
      </c:barChart>
      <c:catAx>
        <c:axId val="658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65849984"/>
        <c:crosses val="autoZero"/>
        <c:auto val="1"/>
        <c:lblAlgn val="ctr"/>
        <c:lblOffset val="100"/>
        <c:noMultiLvlLbl val="0"/>
      </c:catAx>
      <c:valAx>
        <c:axId val="6584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658484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826729609402933"/>
          <c:y val="0.29960178911808555"/>
          <c:w val="0.40414028171774863"/>
          <c:h val="0.70039821088191434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81-4CC5-A266-4BD04825EF9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81-4CC5-A266-4BD04825EF9D}"/>
              </c:ext>
            </c:extLst>
          </c:dPt>
          <c:val>
            <c:numRef>
              <c:f>'Q13'!$C$56:$C$57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81-4CC5-A266-4BD04825E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228090684122619E-2"/>
          <c:y val="0.13308047376887319"/>
          <c:w val="0.91420322459692538"/>
          <c:h val="0.71347168034810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'Q7'!$G$30</c:f>
              <c:strCache>
                <c:ptCount val="1"/>
                <c:pt idx="0">
                  <c:v>ÖREP</c:v>
                </c:pt>
              </c:strCache>
            </c:strRef>
          </c:tx>
          <c:spPr>
            <a:solidFill>
              <a:srgbClr val="686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'Q7'!$H$28:$K$29</c:f>
              <c:multiLvlStrCache>
                <c:ptCount val="4"/>
                <c:lvl>
                  <c:pt idx="0">
                    <c:v>Bis 1.250 €</c:v>
                  </c:pt>
                  <c:pt idx="1">
                    <c:v>1.251 € bis 2.500 €</c:v>
                  </c:pt>
                  <c:pt idx="2">
                    <c:v>2.501 € bis 3.750 €</c:v>
                  </c:pt>
                  <c:pt idx="3">
                    <c:v>3.751 € und mehr</c:v>
                  </c:pt>
                </c:lvl>
                <c:lvl>
                  <c:pt idx="0">
                    <c:v>Haushaltsnettoeinkommen</c:v>
                  </c:pt>
                </c:lvl>
              </c:multiLvlStrCache>
            </c:multiLvlStrRef>
          </c:cat>
          <c:val>
            <c:numRef>
              <c:f>'Q7'!$H$30:$K$30</c:f>
              <c:numCache>
                <c:formatCode>0%</c:formatCode>
                <c:ptCount val="4"/>
                <c:pt idx="0">
                  <c:v>0.175726862564202</c:v>
                </c:pt>
                <c:pt idx="1">
                  <c:v>0.19692966034979001</c:v>
                </c:pt>
                <c:pt idx="2">
                  <c:v>0.21474625725444199</c:v>
                </c:pt>
                <c:pt idx="3">
                  <c:v>0.25847480574933801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0-42F6-8C51-6AEFFD591603}"/>
            </c:ext>
          </c:extLst>
        </c:ser>
        <c:ser>
          <c:idx val="1"/>
          <c:order val="1"/>
          <c:tx>
            <c:strRef>
              <c:f>'Q7'!$G$31</c:f>
              <c:strCache>
                <c:ptCount val="1"/>
                <c:pt idx="0">
                  <c:v>Vegetarier/Veganer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'Q7'!$H$28:$K$29</c:f>
              <c:multiLvlStrCache>
                <c:ptCount val="4"/>
                <c:lvl>
                  <c:pt idx="0">
                    <c:v>Bis 1.250 €</c:v>
                  </c:pt>
                  <c:pt idx="1">
                    <c:v>1.251 € bis 2.500 €</c:v>
                  </c:pt>
                  <c:pt idx="2">
                    <c:v>2.501 € bis 3.750 €</c:v>
                  </c:pt>
                  <c:pt idx="3">
                    <c:v>3.751 € und mehr</c:v>
                  </c:pt>
                </c:lvl>
                <c:lvl>
                  <c:pt idx="0">
                    <c:v>Haushaltsnettoeinkommen</c:v>
                  </c:pt>
                </c:lvl>
              </c:multiLvlStrCache>
            </c:multiLvlStrRef>
          </c:cat>
          <c:val>
            <c:numRef>
              <c:f>'Q7'!$H$31:$K$31</c:f>
              <c:numCache>
                <c:formatCode>0%</c:formatCode>
                <c:ptCount val="4"/>
                <c:pt idx="0">
                  <c:v>0.48467432950191602</c:v>
                </c:pt>
                <c:pt idx="1">
                  <c:v>0.44940758293838895</c:v>
                </c:pt>
                <c:pt idx="2">
                  <c:v>0.47727272727272696</c:v>
                </c:pt>
                <c:pt idx="3">
                  <c:v>0.35193370165745896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0-42F6-8C51-6AEFFD591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615616"/>
        <c:axId val="138092544"/>
      </c:barChart>
      <c:catAx>
        <c:axId val="1376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38092544"/>
        <c:crosses val="autoZero"/>
        <c:auto val="1"/>
        <c:lblAlgn val="ctr"/>
        <c:lblOffset val="100"/>
        <c:noMultiLvlLbl val="0"/>
      </c:catAx>
      <c:valAx>
        <c:axId val="138092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3761561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02405284445831"/>
          <c:y val="5.5093849804014099E-2"/>
          <c:w val="0.18863349528117496"/>
          <c:h val="0.12677218132967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278729568025898E-2"/>
          <c:y val="5.0247024566581297E-2"/>
          <c:w val="0.93819389291036026"/>
          <c:h val="0.75092124021552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'Q1'!$C$64</c:f>
              <c:strCache>
                <c:ptCount val="1"/>
                <c:pt idx="0">
                  <c:v>ÖREP</c:v>
                </c:pt>
              </c:strCache>
            </c:strRef>
          </c:tx>
          <c:spPr>
            <a:solidFill>
              <a:srgbClr val="686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6868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'Q1'!$B$65:$B$76</c:f>
              <c:strCache>
                <c:ptCount val="12"/>
                <c:pt idx="0">
                  <c:v>Preis-Leistungs-
Verhältnis</c:v>
                </c:pt>
                <c:pt idx="1">
                  <c:v>Gentechnikfreie 
Produkte</c:v>
                </c:pt>
                <c:pt idx="2">
                  <c:v>Genaue Kennzeichnung
von Inhaltsstoffen</c:v>
                </c:pt>
                <c:pt idx="3">
                  <c:v>Tierversuchsfreie 
Produkte</c:v>
                </c:pt>
                <c:pt idx="4">
                  <c:v>Regionale 
Produkte</c:v>
                </c:pt>
                <c:pt idx="5">
                  <c:v>Österreichische 
Herkunft</c:v>
                </c:pt>
                <c:pt idx="6">
                  <c:v>Nachhaltig 
erzeugte 
Produkte</c:v>
                </c:pt>
                <c:pt idx="7">
                  <c:v>Fair produzierte
 Produkte</c:v>
                </c:pt>
                <c:pt idx="8">
                  <c:v>Sparsame / 
recyclebare
Verpackung</c:v>
                </c:pt>
                <c:pt idx="9">
                  <c:v>Von unabhängigen
Instituten zertifizierte
 Produkte</c:v>
                </c:pt>
                <c:pt idx="10">
                  <c:v>Keine tierischen
 Inhaltsstoffe</c:v>
                </c:pt>
                <c:pt idx="11">
                  <c:v>Hersteller unterstützt 
soziale Projekte</c:v>
                </c:pt>
              </c:strCache>
            </c:strRef>
          </c:cat>
          <c:val>
            <c:numRef>
              <c:f>'Q1'!$C$65:$C$76</c:f>
              <c:numCache>
                <c:formatCode>0%</c:formatCode>
                <c:ptCount val="12"/>
                <c:pt idx="0">
                  <c:v>0.48529712485545201</c:v>
                </c:pt>
                <c:pt idx="1">
                  <c:v>0.436654223606945</c:v>
                </c:pt>
                <c:pt idx="2">
                  <c:v>0.36534855797043198</c:v>
                </c:pt>
                <c:pt idx="3">
                  <c:v>0.34875724334042202</c:v>
                </c:pt>
                <c:pt idx="4">
                  <c:v>0.333864826681953</c:v>
                </c:pt>
                <c:pt idx="5">
                  <c:v>0.30490965706451301</c:v>
                </c:pt>
                <c:pt idx="6">
                  <c:v>0.28290498217137999</c:v>
                </c:pt>
                <c:pt idx="7">
                  <c:v>0.255258165123806</c:v>
                </c:pt>
                <c:pt idx="8">
                  <c:v>0.24551073113117899</c:v>
                </c:pt>
                <c:pt idx="9">
                  <c:v>0.17762820556591</c:v>
                </c:pt>
                <c:pt idx="10">
                  <c:v>0.161850111631028</c:v>
                </c:pt>
                <c:pt idx="11">
                  <c:v>0.114130723267545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D-4716-A13E-42A830C91A97}"/>
            </c:ext>
          </c:extLst>
        </c:ser>
        <c:ser>
          <c:idx val="1"/>
          <c:order val="1"/>
          <c:tx>
            <c:strRef>
              <c:f>'Q1'!$D$64</c:f>
              <c:strCache>
                <c:ptCount val="1"/>
                <c:pt idx="0">
                  <c:v>Vegetarier/Veganer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92D05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'Q1'!$B$65:$B$76</c:f>
              <c:strCache>
                <c:ptCount val="12"/>
                <c:pt idx="0">
                  <c:v>Preis-Leistungs-
Verhältnis</c:v>
                </c:pt>
                <c:pt idx="1">
                  <c:v>Gentechnikfreie 
Produkte</c:v>
                </c:pt>
                <c:pt idx="2">
                  <c:v>Genaue Kennzeichnung
von Inhaltsstoffen</c:v>
                </c:pt>
                <c:pt idx="3">
                  <c:v>Tierversuchsfreie 
Produkte</c:v>
                </c:pt>
                <c:pt idx="4">
                  <c:v>Regionale 
Produkte</c:v>
                </c:pt>
                <c:pt idx="5">
                  <c:v>Österreichische 
Herkunft</c:v>
                </c:pt>
                <c:pt idx="6">
                  <c:v>Nachhaltig 
erzeugte 
Produkte</c:v>
                </c:pt>
                <c:pt idx="7">
                  <c:v>Fair produzierte
 Produkte</c:v>
                </c:pt>
                <c:pt idx="8">
                  <c:v>Sparsame / 
recyclebare
Verpackung</c:v>
                </c:pt>
                <c:pt idx="9">
                  <c:v>Von unabhängigen
Instituten zertifizierte
 Produkte</c:v>
                </c:pt>
                <c:pt idx="10">
                  <c:v>Keine tierischen
 Inhaltsstoffe</c:v>
                </c:pt>
                <c:pt idx="11">
                  <c:v>Hersteller unterstützt 
soziale Projekte</c:v>
                </c:pt>
              </c:strCache>
            </c:strRef>
          </c:cat>
          <c:val>
            <c:numRef>
              <c:f>'Q1'!$D$65:$D$76</c:f>
              <c:numCache>
                <c:formatCode>0%</c:formatCode>
                <c:ptCount val="12"/>
                <c:pt idx="0">
                  <c:v>0.31533333333333302</c:v>
                </c:pt>
                <c:pt idx="1">
                  <c:v>0.543333333333333</c:v>
                </c:pt>
                <c:pt idx="2">
                  <c:v>0.59666666666666701</c:v>
                </c:pt>
                <c:pt idx="3">
                  <c:v>0.85733333333333295</c:v>
                </c:pt>
                <c:pt idx="4">
                  <c:v>0.40133333333333299</c:v>
                </c:pt>
                <c:pt idx="5">
                  <c:v>0.28066666666666701</c:v>
                </c:pt>
                <c:pt idx="6">
                  <c:v>0.48199999999999998</c:v>
                </c:pt>
                <c:pt idx="7">
                  <c:v>0.39600000000000002</c:v>
                </c:pt>
                <c:pt idx="8">
                  <c:v>0.37533333333333302</c:v>
                </c:pt>
                <c:pt idx="9">
                  <c:v>0.16200000000000001</c:v>
                </c:pt>
                <c:pt idx="10">
                  <c:v>0.80800000000000005</c:v>
                </c:pt>
                <c:pt idx="11">
                  <c:v>7.3333333333333306E-2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D-4716-A13E-42A830C91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885184"/>
        <c:axId val="137886720"/>
      </c:barChart>
      <c:catAx>
        <c:axId val="1378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37886720"/>
        <c:crosses val="autoZero"/>
        <c:auto val="1"/>
        <c:lblAlgn val="ctr"/>
        <c:lblOffset val="100"/>
        <c:noMultiLvlLbl val="0"/>
      </c:catAx>
      <c:valAx>
        <c:axId val="13788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3788518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665112470691326E-2"/>
          <c:y val="6.3279472972126083E-3"/>
          <c:w val="0.18841548464101804"/>
          <c:h val="4.3622625386055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278675846182889E-2"/>
          <c:y val="1.6504709239564749E-2"/>
          <c:w val="0.93819389291036026"/>
          <c:h val="0.78109683880611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'Q2'!$C$42</c:f>
              <c:strCache>
                <c:ptCount val="1"/>
                <c:pt idx="0">
                  <c:v>ÖREP</c:v>
                </c:pt>
              </c:strCache>
            </c:strRef>
          </c:tx>
          <c:spPr>
            <a:solidFill>
              <a:srgbClr val="686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68680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'Q2'!$B$43:$B$49</c:f>
              <c:strCache>
                <c:ptCount val="7"/>
                <c:pt idx="0">
                  <c:v>Ernährung</c:v>
                </c:pt>
                <c:pt idx="1">
                  <c:v>Pflegende Kosmetik</c:v>
                </c:pt>
                <c:pt idx="2">
                  <c:v>Mobilität</c:v>
                </c:pt>
                <c:pt idx="3">
                  <c:v>Haushalts- / 
Reinigungsmittel</c:v>
                </c:pt>
                <c:pt idx="4">
                  <c:v>Toursimus / 
Freizeit</c:v>
                </c:pt>
                <c:pt idx="5">
                  <c:v>Mode / Bekleidung</c:v>
                </c:pt>
                <c:pt idx="6">
                  <c:v>Dekorative Kosmetik</c:v>
                </c:pt>
              </c:strCache>
            </c:strRef>
          </c:cat>
          <c:val>
            <c:numRef>
              <c:f>'Q2'!$C$43:$C$49</c:f>
              <c:numCache>
                <c:formatCode>0%</c:formatCode>
                <c:ptCount val="7"/>
                <c:pt idx="0">
                  <c:v>0.45029477641544902</c:v>
                </c:pt>
                <c:pt idx="1">
                  <c:v>0.24330289985598799</c:v>
                </c:pt>
                <c:pt idx="2">
                  <c:v>0.22037617442820501</c:v>
                </c:pt>
                <c:pt idx="3">
                  <c:v>0.209205800556612</c:v>
                </c:pt>
                <c:pt idx="4">
                  <c:v>0.16658746926978699</c:v>
                </c:pt>
                <c:pt idx="5">
                  <c:v>0.14913153365881099</c:v>
                </c:pt>
                <c:pt idx="6">
                  <c:v>0.14290994905308299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4-4DD3-BBB3-B504ED0F0334}"/>
            </c:ext>
          </c:extLst>
        </c:ser>
        <c:ser>
          <c:idx val="1"/>
          <c:order val="1"/>
          <c:tx>
            <c:strRef>
              <c:f>'Q2'!$D$42</c:f>
              <c:strCache>
                <c:ptCount val="1"/>
                <c:pt idx="0">
                  <c:v>Vegetarier/Veganer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92D050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'Q2'!$B$43:$B$49</c:f>
              <c:strCache>
                <c:ptCount val="7"/>
                <c:pt idx="0">
                  <c:v>Ernährung</c:v>
                </c:pt>
                <c:pt idx="1">
                  <c:v>Pflegende Kosmetik</c:v>
                </c:pt>
                <c:pt idx="2">
                  <c:v>Mobilität</c:v>
                </c:pt>
                <c:pt idx="3">
                  <c:v>Haushalts- / 
Reinigungsmittel</c:v>
                </c:pt>
                <c:pt idx="4">
                  <c:v>Toursimus / 
Freizeit</c:v>
                </c:pt>
                <c:pt idx="5">
                  <c:v>Mode / Bekleidung</c:v>
                </c:pt>
                <c:pt idx="6">
                  <c:v>Dekorative Kosmetik</c:v>
                </c:pt>
              </c:strCache>
            </c:strRef>
          </c:cat>
          <c:val>
            <c:numRef>
              <c:f>'Q2'!$D$43:$D$49</c:f>
              <c:numCache>
                <c:formatCode>0%</c:formatCode>
                <c:ptCount val="7"/>
                <c:pt idx="0">
                  <c:v>0.92600000000000005</c:v>
                </c:pt>
                <c:pt idx="1">
                  <c:v>0.59</c:v>
                </c:pt>
                <c:pt idx="2">
                  <c:v>0.26066666666666699</c:v>
                </c:pt>
                <c:pt idx="3">
                  <c:v>0.42333333333333301</c:v>
                </c:pt>
                <c:pt idx="4">
                  <c:v>0.20200000000000001</c:v>
                </c:pt>
                <c:pt idx="5">
                  <c:v>0.274666666666667</c:v>
                </c:pt>
                <c:pt idx="6">
                  <c:v>0.38800000000000001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04-4DD3-BBB3-B504ED0F0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791936"/>
        <c:axId val="138793728"/>
      </c:barChart>
      <c:catAx>
        <c:axId val="13879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38793728"/>
        <c:crosses val="autoZero"/>
        <c:auto val="1"/>
        <c:lblAlgn val="ctr"/>
        <c:lblOffset val="100"/>
        <c:noMultiLvlLbl val="0"/>
      </c:catAx>
      <c:valAx>
        <c:axId val="13879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38791936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0.78378690253380601"/>
          <c:y val="3.3081684093798358E-2"/>
          <c:w val="0.18841548464101804"/>
          <c:h val="4.3622625386055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/>
  </c:chart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826729609402933"/>
          <c:y val="0.29960178911808555"/>
          <c:w val="0.40414028171774863"/>
          <c:h val="0.70039821088191434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C4-447F-9673-22D6B6F9A10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C4-447F-9673-22D6B6F9A10B}"/>
              </c:ext>
            </c:extLst>
          </c:dPt>
          <c:val>
            <c:numRef>
              <c:f>'Q13'!$C$56:$C$57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C4-447F-9673-22D6B6F9A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196067862436755E-2"/>
          <c:y val="3.5343022888524374E-2"/>
          <c:w val="0.93163692114931718"/>
          <c:h val="0.83318775632746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'Q5'!$E$5</c:f>
              <c:strCache>
                <c:ptCount val="1"/>
                <c:pt idx="0">
                  <c:v>Flexitarier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'Q5'!$D$6:$D$14</c:f>
              <c:strCache>
                <c:ptCount val="7"/>
                <c:pt idx="0">
                  <c:v>Ethische / 
moralische Gründe</c:v>
                </c:pt>
                <c:pt idx="1">
                  <c:v>Industrielle 
Massentierhaltung 
ist nicht artgerecht</c:v>
                </c:pt>
                <c:pt idx="2">
                  <c:v>Nutztierhaltung ist
 nicht nachhaltig / 
CO² Produktion, etc.</c:v>
                </c:pt>
                <c:pt idx="3">
                  <c:v>Gesunde 
Ernährung</c:v>
                </c:pt>
                <c:pt idx="4">
                  <c:v>Medikamente / 
Hormone im 
Futter / Fleisch</c:v>
                </c:pt>
                <c:pt idx="5">
                  <c:v>Abneigung / 
Schmeckt nicht</c:v>
                </c:pt>
                <c:pt idx="6">
                  <c:v>Welthunger / 
Armut</c:v>
                </c:pt>
              </c:strCache>
            </c:strRef>
          </c:cat>
          <c:val>
            <c:numRef>
              <c:f>'Q5'!$E$6:$E$14</c:f>
              <c:numCache>
                <c:formatCode>0%</c:formatCode>
                <c:ptCount val="7"/>
                <c:pt idx="0">
                  <c:v>0.27654031877072899</c:v>
                </c:pt>
                <c:pt idx="1">
                  <c:v>0.65653411236523296</c:v>
                </c:pt>
                <c:pt idx="2">
                  <c:v>0.22495868613139899</c:v>
                </c:pt>
                <c:pt idx="3">
                  <c:v>0.611855273728938</c:v>
                </c:pt>
                <c:pt idx="4">
                  <c:v>0.46046018315336001</c:v>
                </c:pt>
                <c:pt idx="5">
                  <c:v>0.14602020219126299</c:v>
                </c:pt>
                <c:pt idx="6">
                  <c:v>4.2621972160991402E-2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7-4A6D-9D81-B3FCBB17E794}"/>
            </c:ext>
          </c:extLst>
        </c:ser>
        <c:ser>
          <c:idx val="1"/>
          <c:order val="1"/>
          <c:tx>
            <c:strRef>
              <c:f>'Q5'!$F$5</c:f>
              <c:strCache>
                <c:ptCount val="1"/>
                <c:pt idx="0">
                  <c:v>Vegetarier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'Q5'!$D$6:$D$14</c:f>
              <c:strCache>
                <c:ptCount val="7"/>
                <c:pt idx="0">
                  <c:v>Ethische / 
moralische Gründe</c:v>
                </c:pt>
                <c:pt idx="1">
                  <c:v>Industrielle 
Massentierhaltung 
ist nicht artgerecht</c:v>
                </c:pt>
                <c:pt idx="2">
                  <c:v>Nutztierhaltung ist
 nicht nachhaltig / 
CO² Produktion, etc.</c:v>
                </c:pt>
                <c:pt idx="3">
                  <c:v>Gesunde 
Ernährung</c:v>
                </c:pt>
                <c:pt idx="4">
                  <c:v>Medikamente / 
Hormone im 
Futter / Fleisch</c:v>
                </c:pt>
                <c:pt idx="5">
                  <c:v>Abneigung / 
Schmeckt nicht</c:v>
                </c:pt>
                <c:pt idx="6">
                  <c:v>Welthunger / 
Armut</c:v>
                </c:pt>
              </c:strCache>
            </c:strRef>
          </c:cat>
          <c:val>
            <c:numRef>
              <c:f>'Q5'!$F$6:$F$14</c:f>
              <c:numCache>
                <c:formatCode>0%</c:formatCode>
                <c:ptCount val="7"/>
                <c:pt idx="0">
                  <c:v>0.86675826151441504</c:v>
                </c:pt>
                <c:pt idx="1">
                  <c:v>0.66841086978735598</c:v>
                </c:pt>
                <c:pt idx="2">
                  <c:v>0.41513107314158798</c:v>
                </c:pt>
                <c:pt idx="3">
                  <c:v>0.20043597084049</c:v>
                </c:pt>
                <c:pt idx="4">
                  <c:v>0.210021979837964</c:v>
                </c:pt>
                <c:pt idx="5">
                  <c:v>0.307280597860765</c:v>
                </c:pt>
                <c:pt idx="6">
                  <c:v>5.7365172215206497E-2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7-4A6D-9D81-B3FCBB17E794}"/>
            </c:ext>
          </c:extLst>
        </c:ser>
        <c:ser>
          <c:idx val="2"/>
          <c:order val="2"/>
          <c:tx>
            <c:strRef>
              <c:f>'Q5'!$G$5</c:f>
              <c:strCache>
                <c:ptCount val="1"/>
                <c:pt idx="0">
                  <c:v>Veganer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'Q5'!$D$6:$D$14</c:f>
              <c:strCache>
                <c:ptCount val="7"/>
                <c:pt idx="0">
                  <c:v>Ethische / 
moralische Gründe</c:v>
                </c:pt>
                <c:pt idx="1">
                  <c:v>Industrielle 
Massentierhaltung 
ist nicht artgerecht</c:v>
                </c:pt>
                <c:pt idx="2">
                  <c:v>Nutztierhaltung ist
 nicht nachhaltig / 
CO² Produktion, etc.</c:v>
                </c:pt>
                <c:pt idx="3">
                  <c:v>Gesunde 
Ernährung</c:v>
                </c:pt>
                <c:pt idx="4">
                  <c:v>Medikamente / 
Hormone im 
Futter / Fleisch</c:v>
                </c:pt>
                <c:pt idx="5">
                  <c:v>Abneigung / 
Schmeckt nicht</c:v>
                </c:pt>
                <c:pt idx="6">
                  <c:v>Welthunger / 
Armut</c:v>
                </c:pt>
              </c:strCache>
            </c:strRef>
          </c:cat>
          <c:val>
            <c:numRef>
              <c:f>'Q5'!$G$6:$G$14</c:f>
              <c:numCache>
                <c:formatCode>0%</c:formatCode>
                <c:ptCount val="7"/>
                <c:pt idx="0">
                  <c:v>0.84938955926423698</c:v>
                </c:pt>
                <c:pt idx="1">
                  <c:v>0.64188606874784304</c:v>
                </c:pt>
                <c:pt idx="2">
                  <c:v>0.65245829521534404</c:v>
                </c:pt>
                <c:pt idx="3">
                  <c:v>0.43079373696485801</c:v>
                </c:pt>
                <c:pt idx="4">
                  <c:v>9.9765461240211295E-2</c:v>
                </c:pt>
                <c:pt idx="5">
                  <c:v>3.6833316537916501E-2</c:v>
                </c:pt>
                <c:pt idx="6">
                  <c:v>0.20449626822991299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17-4A6D-9D81-B3FCBB17E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39268480"/>
        <c:axId val="139270016"/>
      </c:barChart>
      <c:catAx>
        <c:axId val="13926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39270016"/>
        <c:crosses val="autoZero"/>
        <c:auto val="1"/>
        <c:lblAlgn val="ctr"/>
        <c:lblOffset val="100"/>
        <c:noMultiLvlLbl val="0"/>
      </c:catAx>
      <c:valAx>
        <c:axId val="1392700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392684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48097693922955"/>
          <c:y val="2.1476099605490462E-2"/>
          <c:w val="0.21252301302651083"/>
          <c:h val="5.5156997806343956E-2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187882764654419"/>
          <c:y val="0.10183799941673957"/>
          <c:w val="0.75151798402048475"/>
          <c:h val="0.76753139121209735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rgbClr val="6868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358-4882-A7A5-7126A949315E}"/>
              </c:ext>
            </c:extLst>
          </c:dPt>
          <c:dPt>
            <c:idx val="1"/>
            <c:bubble3D val="0"/>
            <c:spPr>
              <a:solidFill>
                <a:srgbClr val="8E8E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358-4882-A7A5-7126A949315E}"/>
              </c:ext>
            </c:extLst>
          </c:dPt>
          <c:dPt>
            <c:idx val="2"/>
            <c:bubble3D val="0"/>
            <c:spPr>
              <a:solidFill>
                <a:srgbClr val="0099C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358-4882-A7A5-7126A949315E}"/>
              </c:ext>
            </c:extLst>
          </c:dPt>
          <c:dPt>
            <c:idx val="3"/>
            <c:bubble3D val="0"/>
            <c:spPr>
              <a:solidFill>
                <a:srgbClr val="0099C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5358-4882-A7A5-7126A949315E}"/>
              </c:ext>
            </c:extLst>
          </c:dPt>
          <c:dPt>
            <c:idx val="4"/>
            <c:bubble3D val="0"/>
            <c:spPr>
              <a:solidFill>
                <a:srgbClr val="7FCCE5">
                  <a:alpha val="96863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5358-4882-A7A5-7126A949315E}"/>
              </c:ext>
            </c:extLst>
          </c:dPt>
          <c:dPt>
            <c:idx val="5"/>
            <c:bubble3D val="0"/>
            <c:spPr>
              <a:solidFill>
                <a:srgbClr val="40B3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5358-4882-A7A5-7126A949315E}"/>
              </c:ext>
            </c:extLst>
          </c:dPt>
          <c:dPt>
            <c:idx val="6"/>
            <c:bubble3D val="0"/>
            <c:spPr>
              <a:solidFill>
                <a:srgbClr val="0099C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5358-4882-A7A5-7126A949315E}"/>
              </c:ext>
            </c:extLst>
          </c:dPt>
          <c:dPt>
            <c:idx val="7"/>
            <c:bubble3D val="0"/>
            <c:spPr>
              <a:solidFill>
                <a:srgbClr val="0099C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5358-4882-A7A5-7126A949315E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Tabelle7!$B$5:$B$7</c:f>
              <c:strCache>
                <c:ptCount val="3"/>
                <c:pt idx="0">
                  <c:v>Sehr großen Aufwand</c:v>
                </c:pt>
                <c:pt idx="1">
                  <c:v>Geringen Aufwand</c:v>
                </c:pt>
                <c:pt idx="2">
                  <c:v>Gar keinen Aufwand</c:v>
                </c:pt>
              </c:strCache>
            </c:strRef>
          </c:cat>
          <c:val>
            <c:numRef>
              <c:f>Tabelle7!$C$5:$C$7</c:f>
              <c:numCache>
                <c:formatCode>0%</c:formatCode>
                <c:ptCount val="3"/>
                <c:pt idx="0">
                  <c:v>0.14780596014691599</c:v>
                </c:pt>
                <c:pt idx="1">
                  <c:v>0.71898526172310395</c:v>
                </c:pt>
                <c:pt idx="2">
                  <c:v>0.13320877812998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358-4882-A7A5-7126A94931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50"/>
      </c:pieChart>
    </c:plotArea>
    <c:legend>
      <c:legendPos val="b"/>
      <c:layout>
        <c:manualLayout>
          <c:xMode val="edge"/>
          <c:yMode val="edge"/>
          <c:x val="0"/>
          <c:y val="0.29442330125400989"/>
          <c:w val="0.41599146981627294"/>
          <c:h val="0.38056612715077281"/>
        </c:manualLayout>
      </c:layout>
      <c:overlay val="0"/>
      <c:txPr>
        <a:bodyPr/>
        <a:lstStyle/>
        <a:p>
          <a:pPr rtl="0">
            <a:defRPr/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>
          <a:latin typeface="Helvetica" pitchFamily="34" charset="0"/>
          <a:cs typeface="Helvetica" pitchFamily="34" charset="0"/>
        </a:defRPr>
      </a:pPr>
      <a:endParaRPr lang="de-D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0.73316</cdr:x>
      <cdr:y>0.68919</cdr:y>
    </cdr:from>
    <cdr:to>
      <cdr:x>0.98186</cdr:x>
      <cdr:y>0.84014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2706392B-375C-4DBB-A7A0-0A1CC3ADBE37}"/>
            </a:ext>
          </a:extLst>
        </cdr:cNvPr>
        <cdr:cNvSpPr txBox="1"/>
      </cdr:nvSpPr>
      <cdr:spPr>
        <a:xfrm xmlns:a="http://schemas.openxmlformats.org/drawingml/2006/main">
          <a:off x="3157520" y="2431748"/>
          <a:ext cx="1071101" cy="532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AT" sz="1200" b="1" dirty="0">
              <a:solidFill>
                <a:srgbClr val="92D050"/>
              </a:solidFill>
              <a:latin typeface="Helvetica" panose="020B0604020202020204" pitchFamily="34" charset="0"/>
              <a:cs typeface="Helvetica" panose="020B0604020202020204" pitchFamily="34" charset="0"/>
            </a:rPr>
            <a:t>80.000 </a:t>
          </a:r>
        </a:p>
        <a:p xmlns:a="http://schemas.openxmlformats.org/drawingml/2006/main">
          <a:pPr algn="ctr"/>
          <a:r>
            <a:rPr lang="de-AT" sz="1200" b="1" dirty="0">
              <a:solidFill>
                <a:srgbClr val="92D050"/>
              </a:solidFill>
              <a:latin typeface="Helvetica" panose="020B0604020202020204" pitchFamily="34" charset="0"/>
              <a:cs typeface="Helvetica" panose="020B0604020202020204" pitchFamily="34" charset="0"/>
            </a:rPr>
            <a:t>Veganer</a:t>
          </a:r>
        </a:p>
      </cdr:txBody>
    </cdr:sp>
  </cdr:relSizeAnchor>
  <cdr:relSizeAnchor xmlns:cdr="http://schemas.openxmlformats.org/drawingml/2006/chartDrawing">
    <cdr:from>
      <cdr:x>0.73453</cdr:x>
      <cdr:y>0.46221</cdr:y>
    </cdr:from>
    <cdr:to>
      <cdr:x>0.98186</cdr:x>
      <cdr:y>0.53779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515D107C-6823-43F7-A41A-183BC7AC5BC7}"/>
            </a:ext>
          </a:extLst>
        </cdr:cNvPr>
        <cdr:cNvSpPr txBox="1"/>
      </cdr:nvSpPr>
      <cdr:spPr>
        <a:xfrm xmlns:a="http://schemas.openxmlformats.org/drawingml/2006/main">
          <a:off x="3163446" y="1630868"/>
          <a:ext cx="1065175" cy="266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12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rPr>
            <a:t>765.000 Vegetarier</a:t>
          </a:r>
        </a:p>
      </cdr:txBody>
    </cdr:sp>
  </cdr:relSizeAnchor>
  <cdr:relSizeAnchor xmlns:cdr="http://schemas.openxmlformats.org/drawingml/2006/chartDrawing">
    <cdr:from>
      <cdr:x>0.69877</cdr:x>
      <cdr:y>0</cdr:y>
    </cdr:from>
    <cdr:to>
      <cdr:x>1</cdr:x>
      <cdr:y>0.15056</cdr:y>
    </cdr:to>
    <cdr:sp macro="" textlink="">
      <cdr:nvSpPr>
        <cdr:cNvPr id="4" name="Textfeld 1">
          <a:extLst xmlns:a="http://schemas.openxmlformats.org/drawingml/2006/main">
            <a:ext uri="{FF2B5EF4-FFF2-40B4-BE49-F238E27FC236}">
              <a16:creationId xmlns:a16="http://schemas.microsoft.com/office/drawing/2014/main" id="{B267BC05-F4D8-41DB-BDB9-0FD212FB5059}"/>
            </a:ext>
          </a:extLst>
        </cdr:cNvPr>
        <cdr:cNvSpPr txBox="1"/>
      </cdr:nvSpPr>
      <cdr:spPr>
        <a:xfrm xmlns:a="http://schemas.openxmlformats.org/drawingml/2006/main">
          <a:off x="3009421" y="0"/>
          <a:ext cx="1297334" cy="531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AT" sz="1200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2.288 000 Flexitarier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0.72175</cdr:x>
      <cdr:y>0.11353</cdr:y>
    </cdr:from>
    <cdr:to>
      <cdr:x>0.92835</cdr:x>
      <cdr:y>0.22958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037237" y="391435"/>
          <a:ext cx="172819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dirty="0"/>
            <a:t>HK</a:t>
          </a:r>
          <a:endParaRPr lang="de-AT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0.37967</cdr:x>
      <cdr:y>0.95132</cdr:y>
    </cdr:from>
    <cdr:to>
      <cdr:x>0.51886</cdr:x>
      <cdr:y>1</cdr:y>
    </cdr:to>
    <cdr:pic>
      <cdr:nvPicPr>
        <cdr:cNvPr id="2" name="Grafik 1">
          <a:extLst xmlns:a="http://schemas.openxmlformats.org/drawingml/2006/main">
            <a:ext uri="{FF2B5EF4-FFF2-40B4-BE49-F238E27FC236}">
              <a16:creationId xmlns:a16="http://schemas.microsoft.com/office/drawing/2014/main" id="{0445C3DC-08C1-4B81-8FBA-40D22475034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325466" y="4926806"/>
          <a:ext cx="1219200" cy="170688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0.63547</cdr:x>
      <cdr:y>0.29993</cdr:y>
    </cdr:from>
    <cdr:to>
      <cdr:x>0.68682</cdr:x>
      <cdr:y>0.41814</cdr:y>
    </cdr:to>
    <cdr:pic>
      <cdr:nvPicPr>
        <cdr:cNvPr id="3" name="Grafik 2">
          <a:extLst xmlns:a="http://schemas.openxmlformats.org/drawingml/2006/main">
            <a:ext uri="{FF2B5EF4-FFF2-40B4-BE49-F238E27FC236}">
              <a16:creationId xmlns:a16="http://schemas.microsoft.com/office/drawing/2014/main" id="{7AC48F89-FC42-419C-8CB3-5502743228B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696706" y="1167833"/>
          <a:ext cx="460287" cy="460287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0.54839</cdr:x>
      <cdr:y>0</cdr:y>
    </cdr:from>
    <cdr:to>
      <cdr:x>0.80645</cdr:x>
      <cdr:y>0.05923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448271" y="0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AT" sz="1500" b="1" dirty="0">
            <a:solidFill>
              <a:schemeClr val="tx1">
                <a:lumMod val="50000"/>
                <a:lumOff val="50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0.36946</cdr:x>
      <cdr:y>0.95897</cdr:y>
    </cdr:from>
    <cdr:to>
      <cdr:x>0.50491</cdr:x>
      <cdr:y>1</cdr:y>
    </cdr:to>
    <cdr:pic>
      <cdr:nvPicPr>
        <cdr:cNvPr id="2" name="Grafik 1">
          <a:extLst xmlns:a="http://schemas.openxmlformats.org/drawingml/2006/main">
            <a:ext uri="{FF2B5EF4-FFF2-40B4-BE49-F238E27FC236}">
              <a16:creationId xmlns:a16="http://schemas.microsoft.com/office/drawing/2014/main" id="{E0CB2231-5D5A-447B-AA57-02FAEAE96FE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325466" y="4926806"/>
          <a:ext cx="1219200" cy="17068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5980" cy="496013"/>
          </a:xfrm>
          <a:prstGeom prst="rect">
            <a:avLst/>
          </a:prstGeom>
        </p:spPr>
        <p:txBody>
          <a:bodyPr vert="horz" lIns="88161" tIns="44081" rIns="88161" bIns="44081" rtlCol="0"/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095" y="6"/>
            <a:ext cx="2945980" cy="496013"/>
          </a:xfrm>
          <a:prstGeom prst="rect">
            <a:avLst/>
          </a:prstGeom>
        </p:spPr>
        <p:txBody>
          <a:bodyPr vert="horz" lIns="88161" tIns="44081" rIns="88161" bIns="44081" rtlCol="0"/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5D5662B4-15DF-4D56-B42A-144C9A749363}" type="datetimeFigureOut">
              <a:rPr lang="de-DE"/>
              <a:pPr>
                <a:defRPr/>
              </a:pPr>
              <a:t>22.01.2020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032"/>
            <a:ext cx="2945980" cy="496013"/>
          </a:xfrm>
          <a:prstGeom prst="rect">
            <a:avLst/>
          </a:prstGeom>
        </p:spPr>
        <p:txBody>
          <a:bodyPr vert="horz" lIns="88161" tIns="44081" rIns="88161" bIns="44081" rtlCol="0" anchor="b"/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095" y="9429032"/>
            <a:ext cx="2945980" cy="496013"/>
          </a:xfrm>
          <a:prstGeom prst="rect">
            <a:avLst/>
          </a:prstGeom>
        </p:spPr>
        <p:txBody>
          <a:bodyPr vert="horz" lIns="88161" tIns="44081" rIns="88161" bIns="44081" rtlCol="0" anchor="b"/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959FC1E3-06F6-44DF-A5F1-4DD3609CED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234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945980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5165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04" y="6"/>
            <a:ext cx="2945979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5165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8" y="4716111"/>
            <a:ext cx="5437500" cy="446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628"/>
            <a:ext cx="2945980" cy="4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5165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04" y="9430628"/>
            <a:ext cx="2945979" cy="4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5165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546213-4CC3-4061-8233-EF3CFD2C69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336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C1D89B-A3C6-48D4-B973-C5564DBDE8A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95432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0A69-BE87-4211-8513-AF8E04682B8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397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0A69-BE87-4211-8513-AF8E04682B8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6341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0A69-BE87-4211-8513-AF8E04682B8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543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0A69-BE87-4211-8513-AF8E04682B8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6400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1300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230E97-320F-44C9-81B3-15D918E9AF5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055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1300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230E97-320F-44C9-81B3-15D918E9AF5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135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67492-C4E8-4D2F-A320-501CB95EED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7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0617E6-64F4-42C4-B82D-837E495E9E7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210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034CE1-E1EC-4680-B552-5A46129A057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034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4B0B6-70FF-4302-9A7D-E1990B07A6A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908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0A69-BE87-4211-8513-AF8E04682B8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834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0A69-BE87-4211-8513-AF8E04682B8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316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0A69-BE87-4211-8513-AF8E04682B8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339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0A69-BE87-4211-8513-AF8E04682B8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13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0A69-BE87-4211-8513-AF8E04682B8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305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0A69-BE87-4211-8513-AF8E04682B8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8216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4786313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063" y="4823062"/>
            <a:ext cx="1941022" cy="29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980555" y="4872038"/>
            <a:ext cx="7681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DE" sz="1000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Seite </a:t>
            </a:r>
            <a:fld id="{C74C1867-2ED6-4481-9199-C8A71D726EBD}" type="slidenum">
              <a:rPr lang="de-DE" sz="100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pPr algn="r">
                <a:defRPr/>
              </a:pPr>
              <a:t>‹Nr.›</a:t>
            </a:fld>
            <a:endParaRPr lang="de-DE" sz="1000" dirty="0">
              <a:solidFill>
                <a:schemeClr val="bg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5280323" y="4872037"/>
            <a:ext cx="283923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de-AT" sz="1000" kern="1200" baseline="0" dirty="0">
                <a:solidFill>
                  <a:schemeClr val="bg2"/>
                </a:solidFill>
                <a:latin typeface="Helvetica" pitchFamily="34" charset="0"/>
                <a:ea typeface="+mn-ea"/>
                <a:cs typeface="Helvetica" pitchFamily="34" charset="0"/>
              </a:rPr>
              <a:t>Eigenstudie – Veganer/Vegetarier – März 2018</a:t>
            </a:r>
            <a:endParaRPr lang="de-DE" sz="1000" dirty="0">
              <a:solidFill>
                <a:schemeClr val="bg2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6666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6666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6666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6666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6666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6666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6666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6666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8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8.jp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chart" Target="../charts/chart9.xml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hart" Target="../charts/chart11.xm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chart" Target="../charts/chart12.xml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5" Type="http://schemas.openxmlformats.org/officeDocument/2006/relationships/image" Target="../media/image5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rbert.kling@meinungsraum.a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chart" Target="../charts/chart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chart" Target="../charts/chart5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chart" Target="../charts/chart6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gif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chart" Target="../charts/char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hnliches Foto">
            <a:extLst>
              <a:ext uri="{FF2B5EF4-FFF2-40B4-BE49-F238E27FC236}">
                <a16:creationId xmlns:a16="http://schemas.microsoft.com/office/drawing/2014/main" id="{E9A81ECF-2DFB-4D5B-82AB-4C56EF0BD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7654"/>
            <a:ext cx="2715766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17"/>
          <p:cNvSpPr>
            <a:spLocks noChangeArrowheads="1"/>
          </p:cNvSpPr>
          <p:nvPr/>
        </p:nvSpPr>
        <p:spPr bwMode="auto">
          <a:xfrm>
            <a:off x="0" y="0"/>
            <a:ext cx="9144000" cy="78938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 dirty="0"/>
          </a:p>
        </p:txBody>
      </p:sp>
      <p:pic>
        <p:nvPicPr>
          <p:cNvPr id="2053" name="Picture 27" descr="meinungsraum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4" y="250030"/>
            <a:ext cx="3886200" cy="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30"/>
          <p:cNvSpPr txBox="1">
            <a:spLocks noChangeArrowheads="1"/>
          </p:cNvSpPr>
          <p:nvPr/>
        </p:nvSpPr>
        <p:spPr bwMode="auto">
          <a:xfrm>
            <a:off x="3274666" y="1851670"/>
            <a:ext cx="215969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18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Eigenstudie</a:t>
            </a:r>
          </a:p>
          <a:p>
            <a:pPr algn="ctr">
              <a:defRPr/>
            </a:pPr>
            <a:r>
              <a:rPr lang="de-AT" sz="18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Veganer/Vegetarier</a:t>
            </a:r>
            <a:br>
              <a:rPr lang="de-AT" sz="18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</a:br>
            <a:endParaRPr lang="de-AT" sz="1200" dirty="0">
              <a:solidFill>
                <a:srgbClr val="686800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8" name="Picture 4" descr="Bildergebnis fÃ¼r icon vegetarisch">
            <a:extLst>
              <a:ext uri="{FF2B5EF4-FFF2-40B4-BE49-F238E27FC236}">
                <a16:creationId xmlns:a16="http://schemas.microsoft.com/office/drawing/2014/main" id="{7E51F183-DFD7-4417-B407-29B6AE91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3" y="962892"/>
            <a:ext cx="2698172" cy="26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1741"/>
            <a:ext cx="3363838" cy="4625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214312"/>
            <a:ext cx="8809037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534988" algn="l"/>
              </a:tabLst>
            </a:pP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Veganer und Vegetarier ethisch/moralisch geprägt, Flexitariern geht es um Gesundheit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3C0EE79-4EBB-45C2-B043-A424FAFD9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438780"/>
              </p:ext>
            </p:extLst>
          </p:nvPr>
        </p:nvGraphicFramePr>
        <p:xfrm>
          <a:off x="90243" y="912504"/>
          <a:ext cx="8964488" cy="389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https://lh3.googleusercontent.com/G8SG2ytSMB-VAU30S-7ZopKBxcIY_bps6En3pkM4Bo-bRVINN6jhTCNI7A3u5ly7QUyoQg=s85">
            <a:extLst>
              <a:ext uri="{FF2B5EF4-FFF2-40B4-BE49-F238E27FC236}">
                <a16:creationId xmlns:a16="http://schemas.microsoft.com/office/drawing/2014/main" id="{0E5E448B-6F7D-4FD4-8B5A-EC6A674E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219822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dergebnis fÃ¼r disgust icon">
            <a:extLst>
              <a:ext uri="{FF2B5EF4-FFF2-40B4-BE49-F238E27FC236}">
                <a16:creationId xmlns:a16="http://schemas.microsoft.com/office/drawing/2014/main" id="{7C821CCD-ADE8-4E6C-8885-9CFC7D3A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13" y="2536849"/>
            <a:ext cx="415028" cy="4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dergebnis fÃ¼r gesunde ernÃ¤hrung icon">
            <a:extLst>
              <a:ext uri="{FF2B5EF4-FFF2-40B4-BE49-F238E27FC236}">
                <a16:creationId xmlns:a16="http://schemas.microsoft.com/office/drawing/2014/main" id="{6F5D0240-2ED5-4F60-A7EA-359860E2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73" y="1601509"/>
            <a:ext cx="412556" cy="41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ildergebnis fÃ¼r rind icon">
            <a:extLst>
              <a:ext uri="{FF2B5EF4-FFF2-40B4-BE49-F238E27FC236}">
                <a16:creationId xmlns:a16="http://schemas.microsoft.com/office/drawing/2014/main" id="{CC2620DF-37C2-40BA-8DF0-352008FC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58" y="1298308"/>
            <a:ext cx="612255" cy="61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ildergebnis fÃ¼r ethik icon">
            <a:extLst>
              <a:ext uri="{FF2B5EF4-FFF2-40B4-BE49-F238E27FC236}">
                <a16:creationId xmlns:a16="http://schemas.microsoft.com/office/drawing/2014/main" id="{AF4136E3-9905-44D4-A54A-FD54538A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16" y="928362"/>
            <a:ext cx="543378" cy="2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0954B90-B7E6-41CF-9254-45A8C84743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37" y="1449192"/>
            <a:ext cx="461371" cy="4613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214312"/>
            <a:ext cx="8809037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534988" algn="l"/>
              </a:tabLst>
            </a:pP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Veganer und Vegetarier betreiben deutlich höheren Aufwand um den Anforderungen entsprechende Lebensmittel zu kaufen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7B84906-2A7C-4AEE-A675-77BD14333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591225"/>
              </p:ext>
            </p:extLst>
          </p:nvPr>
        </p:nvGraphicFramePr>
        <p:xfrm>
          <a:off x="35496" y="19224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5873B596-5601-4DC5-B465-C92D00D95ABD}"/>
              </a:ext>
            </a:extLst>
          </p:cNvPr>
          <p:cNvSpPr txBox="1"/>
          <p:nvPr/>
        </p:nvSpPr>
        <p:spPr>
          <a:xfrm>
            <a:off x="1253864" y="150559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Helvetica" panose="020B0604020202020204" pitchFamily="34" charset="0"/>
                <a:cs typeface="Helvetica" panose="020B0604020202020204" pitchFamily="34" charset="0"/>
              </a:rPr>
              <a:t>Österreichische Bevölkerung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837241-9789-45E9-AEC0-C61D212F566A}"/>
              </a:ext>
            </a:extLst>
          </p:cNvPr>
          <p:cNvSpPr txBox="1"/>
          <p:nvPr/>
        </p:nvSpPr>
        <p:spPr>
          <a:xfrm>
            <a:off x="6023914" y="150559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Veganer/Vegetarier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7B84906-2A7C-4AEE-A675-77BD14333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99552"/>
              </p:ext>
            </p:extLst>
          </p:nvPr>
        </p:nvGraphicFramePr>
        <p:xfrm>
          <a:off x="4320480" y="19224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4" descr="Bildergebnis fÃ¼r vegan">
            <a:extLst>
              <a:ext uri="{FF2B5EF4-FFF2-40B4-BE49-F238E27FC236}">
                <a16:creationId xmlns:a16="http://schemas.microsoft.com/office/drawing/2014/main" id="{64D2C0DD-B2F5-4354-9BC6-0CD87996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39" y="1465655"/>
            <a:ext cx="400779" cy="4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Team">
            <a:extLst>
              <a:ext uri="{FF2B5EF4-FFF2-40B4-BE49-F238E27FC236}">
                <a16:creationId xmlns:a16="http://schemas.microsoft.com/office/drawing/2014/main" id="{988AFA22-9831-4CC4-B03F-3E5DAD0698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7617" y="1421773"/>
            <a:ext cx="457200" cy="4572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9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6122" y="211174"/>
            <a:ext cx="8809037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534988" algn="l"/>
              </a:tabLst>
            </a:pP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Häufigste Informationsquelle ist das Internet, Flexitarier informieren sich kaum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4937" y="477869"/>
            <a:ext cx="7742459" cy="5852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  <a:defRPr/>
            </a:pPr>
            <a:endParaRPr lang="de-AT" sz="1000" kern="0" dirty="0">
              <a:solidFill>
                <a:schemeClr val="bg2">
                  <a:lumMod val="75000"/>
                </a:schemeClr>
              </a:solidFill>
              <a:latin typeface="Helvetica" pitchFamily="34" charset="0"/>
              <a:ea typeface="+mj-ea"/>
              <a:cs typeface="Helvetica" pitchFamily="34" charset="0"/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0BF70B4-DF3E-453A-B894-AE8F243FC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26410"/>
              </p:ext>
            </p:extLst>
          </p:nvPr>
        </p:nvGraphicFramePr>
        <p:xfrm>
          <a:off x="29087" y="1141951"/>
          <a:ext cx="7416824" cy="352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0ECD3666-5E8D-492F-94F7-8CD1B1805489}"/>
              </a:ext>
            </a:extLst>
          </p:cNvPr>
          <p:cNvSpPr txBox="1"/>
          <p:nvPr/>
        </p:nvSpPr>
        <p:spPr>
          <a:xfrm>
            <a:off x="6660232" y="1851670"/>
            <a:ext cx="1993559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Helvetica" panose="020B0604020202020204" pitchFamily="34" charset="0"/>
                <a:cs typeface="Helvetica" panose="020B0604020202020204" pitchFamily="34" charset="0"/>
              </a:rPr>
              <a:t>Informieren sich nicht aktiv über vegane Produkte:</a:t>
            </a:r>
          </a:p>
          <a:p>
            <a:endParaRPr lang="de-AT" sz="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AT" sz="1400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Flexitarier: 73%</a:t>
            </a:r>
          </a:p>
          <a:p>
            <a:r>
              <a:rPr lang="de-AT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Vegetarier: 39%</a:t>
            </a:r>
          </a:p>
          <a:p>
            <a:r>
              <a:rPr lang="de-AT" sz="14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Veganer: 18%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6D0506-E22D-451A-9321-544B114B1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14" y="2177807"/>
            <a:ext cx="468081" cy="348135"/>
          </a:xfrm>
          <a:prstGeom prst="rect">
            <a:avLst/>
          </a:prstGeom>
        </p:spPr>
      </p:pic>
      <p:pic>
        <p:nvPicPr>
          <p:cNvPr id="2050" name="Picture 2" descr="Bildergebnis fÃ¼r internet icon">
            <a:extLst>
              <a:ext uri="{FF2B5EF4-FFF2-40B4-BE49-F238E27FC236}">
                <a16:creationId xmlns:a16="http://schemas.microsoft.com/office/drawing/2014/main" id="{7B5FADCD-B5B4-4105-BE7F-18B8A1EDA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32" y="1560265"/>
            <a:ext cx="315378" cy="3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9C49816-9753-4AB7-BE89-2E56096DCA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0" y="2739363"/>
            <a:ext cx="431050" cy="38507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FF4F155-053D-4B8A-B1BE-2CD29A0DA0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7" y="3376543"/>
            <a:ext cx="467176" cy="3721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07329B-DD3F-4715-8E65-DAA8BBF094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07" y="4034528"/>
            <a:ext cx="408859" cy="40885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214312"/>
            <a:ext cx="8809037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534988" algn="l"/>
              </a:tabLst>
            </a:pP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Veganer/Vegetarier unterstützen deutlich häufiger NGOs/Vereine/Organisationen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13C4C2E-7291-4EA0-A0F0-D9A61550B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856059"/>
              </p:ext>
            </p:extLst>
          </p:nvPr>
        </p:nvGraphicFramePr>
        <p:xfrm>
          <a:off x="238673" y="828725"/>
          <a:ext cx="9000999" cy="415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 descr="Bildergebnis fÃ¼r umweltorganisationen Ã¶sterreich">
            <a:extLst>
              <a:ext uri="{FF2B5EF4-FFF2-40B4-BE49-F238E27FC236}">
                <a16:creationId xmlns:a16="http://schemas.microsoft.com/office/drawing/2014/main" id="{D7DAB8BF-8D0C-4AB6-B753-22C5033C3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4" t="11631" r="30307" b="8894"/>
          <a:stretch/>
        </p:blipFill>
        <p:spPr bwMode="auto">
          <a:xfrm>
            <a:off x="2555776" y="1184439"/>
            <a:ext cx="358253" cy="4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Ãhnliches Foto">
            <a:extLst>
              <a:ext uri="{FF2B5EF4-FFF2-40B4-BE49-F238E27FC236}">
                <a16:creationId xmlns:a16="http://schemas.microsoft.com/office/drawing/2014/main" id="{32B3760F-D82C-407E-A85A-AF05E435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79" y="2248933"/>
            <a:ext cx="813769" cy="2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ildergebnis fÃ¼r humanitÃ¤re hilfsorganisation Ã¶sterreich">
            <a:extLst>
              <a:ext uri="{FF2B5EF4-FFF2-40B4-BE49-F238E27FC236}">
                <a16:creationId xmlns:a16="http://schemas.microsoft.com/office/drawing/2014/main" id="{DD0E923D-60A7-42FA-BC88-C45E80A9F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33" y="1318438"/>
            <a:ext cx="538716" cy="1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Ãhnliches Foto">
            <a:extLst>
              <a:ext uri="{FF2B5EF4-FFF2-40B4-BE49-F238E27FC236}">
                <a16:creationId xmlns:a16="http://schemas.microsoft.com/office/drawing/2014/main" id="{27E3EE62-0783-410F-AD61-43F63F6B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79" y="2200500"/>
            <a:ext cx="478465" cy="2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ildergebnis fÃ¼r amnesty  Ã¶sterreich">
            <a:extLst>
              <a:ext uri="{FF2B5EF4-FFF2-40B4-BE49-F238E27FC236}">
                <a16:creationId xmlns:a16="http://schemas.microsoft.com/office/drawing/2014/main" id="{C900C300-667F-4915-A557-3B83125FB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97" y="2014437"/>
            <a:ext cx="602786" cy="2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Ãhnliches Foto">
            <a:extLst>
              <a:ext uri="{FF2B5EF4-FFF2-40B4-BE49-F238E27FC236}">
                <a16:creationId xmlns:a16="http://schemas.microsoft.com/office/drawing/2014/main" id="{6AC1BD69-D750-47B1-8E44-153B3DB8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36" y="1254642"/>
            <a:ext cx="453162" cy="2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Bildergebnis fÃ¼r ngo Ã¶sterreich">
            <a:extLst>
              <a:ext uri="{FF2B5EF4-FFF2-40B4-BE49-F238E27FC236}">
                <a16:creationId xmlns:a16="http://schemas.microsoft.com/office/drawing/2014/main" id="{1DF51BDC-0F39-45B8-AE28-BB86A661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19" y="2508379"/>
            <a:ext cx="453471" cy="3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Bildergebnis fÃ¼r ngo Ã¶sterreich">
            <a:extLst>
              <a:ext uri="{FF2B5EF4-FFF2-40B4-BE49-F238E27FC236}">
                <a16:creationId xmlns:a16="http://schemas.microsoft.com/office/drawing/2014/main" id="{B5D6ED68-23CD-424C-998B-C8CC05C7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97" y="1394799"/>
            <a:ext cx="578588" cy="3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Bildergebnis fÃ¼r ngo Ã¶sterreich">
            <a:extLst>
              <a:ext uri="{FF2B5EF4-FFF2-40B4-BE49-F238E27FC236}">
                <a16:creationId xmlns:a16="http://schemas.microsoft.com/office/drawing/2014/main" id="{03F709F5-C692-4135-A38E-9F54D1D7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49" y="2096800"/>
            <a:ext cx="682405" cy="2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Bildergebnis fÃ¼r lgbt">
            <a:extLst>
              <a:ext uri="{FF2B5EF4-FFF2-40B4-BE49-F238E27FC236}">
                <a16:creationId xmlns:a16="http://schemas.microsoft.com/office/drawing/2014/main" id="{098A6834-9985-4B22-9E23-D2F046BF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79" y="1970568"/>
            <a:ext cx="442908" cy="1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Bildergebnis fÃ¼r zara rassismus">
            <a:extLst>
              <a:ext uri="{FF2B5EF4-FFF2-40B4-BE49-F238E27FC236}">
                <a16:creationId xmlns:a16="http://schemas.microsoft.com/office/drawing/2014/main" id="{E7E033ED-1C3A-4E0D-A0CA-FDFD67770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64" y="2863703"/>
            <a:ext cx="439413" cy="1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Bildergebnis fÃ¼r attac">
            <a:extLst>
              <a:ext uri="{FF2B5EF4-FFF2-40B4-BE49-F238E27FC236}">
                <a16:creationId xmlns:a16="http://schemas.microsoft.com/office/drawing/2014/main" id="{18666F4C-B508-4DD1-8C10-4A74ADFFD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4" b="34674"/>
          <a:stretch/>
        </p:blipFill>
        <p:spPr bwMode="auto">
          <a:xfrm>
            <a:off x="6724207" y="2845818"/>
            <a:ext cx="420872" cy="1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Bildergebnis fÃ¼r Ã¤rzte ohne grenzen">
            <a:extLst>
              <a:ext uri="{FF2B5EF4-FFF2-40B4-BE49-F238E27FC236}">
                <a16:creationId xmlns:a16="http://schemas.microsoft.com/office/drawing/2014/main" id="{682FB014-1614-4AE1-AFB3-D9E8DF779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65" y="1170476"/>
            <a:ext cx="687572" cy="3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16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963" y="239316"/>
            <a:ext cx="8229600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  <a:defRPr/>
            </a:pPr>
            <a:r>
              <a:rPr lang="de-DE" sz="1600" kern="0" dirty="0">
                <a:solidFill>
                  <a:srgbClr val="0099CC"/>
                </a:solidFill>
                <a:latin typeface="Helvetica" pitchFamily="34" charset="0"/>
                <a:ea typeface="+mj-ea"/>
                <a:cs typeface="Helvetica" pitchFamily="34" charset="0"/>
              </a:rPr>
              <a:t>3. Summary		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34963" y="555526"/>
            <a:ext cx="86303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Tx/>
              <a:buChar char="-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Veganismus und Vegetarismus haben sich in den letzten Jahren stark nach oben entwickelt. Lagen diese Ernährungsformen 2005 noch bei rund 3%, sind es 2017 mit 10% fast 3 mal so viele Menschen. Ein Grund näher anzusehen, wie diese Gruppe in Konsumfragen tickt.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Einkauf von nachhaltigen Produkten zeigen Veganer mit einem Aufschlag von fast 50% die höchste Aufzahlungsbereitschaft, Vegetarier (fast 30%) und Flexitarier liegen mit 25% etwas über den Mischkost-Essern. Man sieht, dass vor allem die Veganer und die Vegetarier eine deutlich erhöhte Zahlungsbereitschaft haben.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Besonders Interessant: Diese Aufzahlungsbereitschaft ist bei den Veganern/Vegetariern unabhängig vom Einkommen.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Kaufentscheidungen sind demgemäß auch weniger Preis- Leistungsgetrieben. Im Vordergrund steht Tierversuchsfreiheit und Nachhaltige Erzeugung und genaue Kennzeichnung der Produkte.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Bewusster Konsum ist der Vegetarier/Veganer Gruppe vor allem bei Ernährung und bei der Pflegenden Kosmetik wichtig. Aber auch Haushalts- und Reinigungsmittel werden deutlich bewusster ausgewählt. 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die Produktkategorien zeigen sich deutlich die Unterschiede zwischen den Mischessern und jenen, die auf alternative Ernährungsformen setzen: In fast allen Produktkategorien legen die Vegetarier/Veganer doppelt so häufig Wert auf bewussten Konsum.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6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963" y="239316"/>
            <a:ext cx="8229600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  <a:defRPr/>
            </a:pPr>
            <a:r>
              <a:rPr lang="de-DE" sz="1600" kern="0" dirty="0">
                <a:solidFill>
                  <a:srgbClr val="0099CC"/>
                </a:solidFill>
                <a:latin typeface="Helvetica" pitchFamily="34" charset="0"/>
                <a:ea typeface="+mj-ea"/>
                <a:cs typeface="Helvetica" pitchFamily="34" charset="0"/>
              </a:rPr>
              <a:t>3. Summary		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34161" y="580053"/>
            <a:ext cx="8630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Tx/>
              <a:buChar char="-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sind aber die Beweggründe für die Abkehr von Fleisch? Neben der Einigkeit gegen Massentierhaltung gibt es deutliche Unterschiede zwischen den Gruppen: 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Veganer: sehen vor allem moralisch ethische Gründe und sehen in Welthunger und Armut ein Thema, sind also stark moralisch getrieben.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Vegetarier: sehen ebenso Ethisch moralische Gründe, Ablehnung von Fleisch (Geschmack) spielt hier eine deutlich höhere Rolle als in den anderen Gruppen.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Flexitarier: Wenden sich ebenfalls gegen die industrielle Massentierhaltung, es steht aber eher die gesunde Ernährung/keine Medikamente im Essen im Vordergrund.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die zu den eigenen Anforderungen passenden Produkte zu erstehen betreiben fast die Hälfte der Sonderernährer einen sehr großen Aufwand, in der Gesamtbevölkerung tun dies nur 15%.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Flexitarier informieren sich kaum über vegane/vegetarische Produkte, die beiden anderen tun dies sehr wohl und zwar hauptsächlich im Internet.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de-A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vermehrte Soziale Engagement der Veganer/Vegetarier lässt sich auch am Engagement für Vereine/NGOs festmachen: Die stärkste Unterstützung erfahren Umwelt- Natur- und Tierschutz mit 80%, demgegenüber stehen 34% aus der Gesamtbevölkerung, die solche Vereine unterstützen.</a:t>
            </a:r>
          </a:p>
          <a:p>
            <a:pPr marL="171450" lvl="0" indent="-171450">
              <a:buFontTx/>
              <a:buChar char="-"/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0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679" y="210350"/>
            <a:ext cx="8229600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  <a:defRPr/>
            </a:pPr>
            <a:r>
              <a:rPr lang="de-DE" sz="1600" dirty="0">
                <a:solidFill>
                  <a:srgbClr val="686800"/>
                </a:solidFill>
                <a:latin typeface="Helvetica" pitchFamily="34" charset="0"/>
                <a:ea typeface="+mj-ea"/>
                <a:cs typeface="Helvetica" pitchFamily="34" charset="0"/>
              </a:rPr>
              <a:t>4.1 Stichprobenbeschreibung - ÖREP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8755"/>
              </p:ext>
            </p:extLst>
          </p:nvPr>
        </p:nvGraphicFramePr>
        <p:xfrm>
          <a:off x="327679" y="975208"/>
          <a:ext cx="3670300" cy="65786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335860497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63766332"/>
                    </a:ext>
                  </a:extLst>
                </a:gridCol>
              </a:tblGrid>
              <a:tr h="1644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Geschlecht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6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93937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42877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männlich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88801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weiblich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214887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848433"/>
              </p:ext>
            </p:extLst>
          </p:nvPr>
        </p:nvGraphicFramePr>
        <p:xfrm>
          <a:off x="327679" y="1778789"/>
          <a:ext cx="3670300" cy="131572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1542417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6693257"/>
                    </a:ext>
                  </a:extLst>
                </a:gridCol>
              </a:tblGrid>
              <a:tr h="1644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Alter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6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6044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69694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16 - 19 Jahre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18497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20 - 29 Jahre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21488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30 - 39 Jahre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39991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40 - 49 Jahre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11398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50 - 59 Jahre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6190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Jahre und älter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138797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47798"/>
              </p:ext>
            </p:extLst>
          </p:nvPr>
        </p:nvGraphicFramePr>
        <p:xfrm>
          <a:off x="4572000" y="759150"/>
          <a:ext cx="3670300" cy="1809115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286478072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28909130"/>
                    </a:ext>
                  </a:extLst>
                </a:gridCol>
              </a:tblGrid>
              <a:tr h="1644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Bundesland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6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4374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275313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Burgenland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3578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Kärnten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948369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Niederösterreich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99708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Oberösterreich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359017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Salzburg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61589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Steiermark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89338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Tirol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7764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Vorarlberg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7224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Wien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736036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99225"/>
              </p:ext>
            </p:extLst>
          </p:nvPr>
        </p:nvGraphicFramePr>
        <p:xfrm>
          <a:off x="4572000" y="2711653"/>
          <a:ext cx="3670300" cy="197358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224989096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09702459"/>
                    </a:ext>
                  </a:extLst>
                </a:gridCol>
              </a:tblGrid>
              <a:tr h="1644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Berufstätigkeit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6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016333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014628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Vollzeit berufstätig (30+ Stunden/Woche)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338294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Teilzeit berufstätig (bis 29 Stunden/Woche)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042685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Lehrling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619167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Schüler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459752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100425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Umschulung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88263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Zurzeit Arbeitslos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345383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Pension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36280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 Haushalt tätig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92162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Anderes, nicht berufstätig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359669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16559"/>
              </p:ext>
            </p:extLst>
          </p:nvPr>
        </p:nvGraphicFramePr>
        <p:xfrm>
          <a:off x="327679" y="3236135"/>
          <a:ext cx="3670300" cy="1449098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341939635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911763338"/>
                    </a:ext>
                  </a:extLst>
                </a:gridCol>
              </a:tblGrid>
              <a:tr h="1608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</a:rPr>
                        <a:t>Schulbildung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6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80886"/>
                  </a:ext>
                </a:extLst>
              </a:tr>
              <a:tr h="142772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Sample Size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881575"/>
                  </a:ext>
                </a:extLst>
              </a:tr>
              <a:tr h="314207"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Pflichtschule (Volks-, Haupt-, Mittelschule, Polytechnikum)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003097"/>
                  </a:ext>
                </a:extLst>
              </a:tr>
              <a:tr h="272864">
                <a:tc>
                  <a:txBody>
                    <a:bodyPr/>
                    <a:lstStyle/>
                    <a:p>
                      <a:pPr algn="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Berufsschule (Lehre), Fach-/Handelsschule (ohne Matura)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752724"/>
                  </a:ext>
                </a:extLst>
              </a:tr>
              <a:tr h="142772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Matura (AHS / BHS) / Hochschulreife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923906"/>
                  </a:ext>
                </a:extLst>
              </a:tr>
              <a:tr h="272864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Hochschulverwandte Ausbildung (Akademie, College, ...)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72562"/>
                  </a:ext>
                </a:extLst>
              </a:tr>
              <a:tr h="142772"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Fachhochschul-/Uniabschluss, Hochschule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418387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250031"/>
            <a:ext cx="8229600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</a:tabLst>
            </a:pPr>
            <a:r>
              <a:rPr lang="de-DE" sz="1800" kern="12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5. Rückfragen/Kontakt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4213" y="789385"/>
            <a:ext cx="82296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</a:pPr>
            <a:endParaRPr lang="de-AT" sz="1600">
              <a:solidFill>
                <a:srgbClr val="0099CC"/>
              </a:solidFill>
              <a:latin typeface="Eurostile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6100" y="851297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</a:pPr>
            <a:r>
              <a:rPr lang="de-AT" sz="1400" dirty="0">
                <a:solidFill>
                  <a:schemeClr val="tx1"/>
                </a:solidFill>
              </a:rPr>
              <a:t>	</a:t>
            </a:r>
          </a:p>
          <a:p>
            <a:pPr marL="800100" lvl="1" indent="-342900">
              <a:spcBef>
                <a:spcPct val="20000"/>
              </a:spcBef>
            </a:pPr>
            <a:endParaRPr lang="de-AT" sz="14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</a:pPr>
            <a:endParaRPr lang="de-AT" sz="14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</a:pPr>
            <a:endParaRPr lang="de-AT" sz="140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20000"/>
              </a:spcBef>
            </a:pPr>
            <a:r>
              <a:rPr lang="de-AT" sz="1400" dirty="0">
                <a:solidFill>
                  <a:schemeClr val="tx1"/>
                </a:solidFill>
              </a:rPr>
              <a:t>	</a:t>
            </a:r>
            <a:r>
              <a:rPr lang="de-AT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Studienleitung:	 	Felix Josef/Herbert Kling</a:t>
            </a:r>
          </a:p>
          <a:p>
            <a:pPr marL="800100" lvl="1" indent="-342900">
              <a:spcBef>
                <a:spcPct val="20000"/>
              </a:spcBef>
            </a:pPr>
            <a:r>
              <a:rPr lang="de-AT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pPr marL="800100" lvl="1" indent="-342900">
              <a:spcBef>
                <a:spcPct val="20000"/>
              </a:spcBef>
            </a:pPr>
            <a:r>
              <a:rPr lang="de-D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Herbert Kling (meinungsraum):	</a:t>
            </a:r>
            <a:r>
              <a:rPr lang="de-AT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+43 (0)1 512 8900 16</a:t>
            </a:r>
          </a:p>
          <a:p>
            <a:pPr marL="800100" lvl="1" indent="-342900">
              <a:spcBef>
                <a:spcPct val="20000"/>
              </a:spcBef>
            </a:pPr>
            <a:r>
              <a:rPr lang="de-AT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</a:t>
            </a:r>
            <a:r>
              <a:rPr lang="de-AT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herbert.kling@meinungsraum.at</a:t>
            </a:r>
            <a:endParaRPr lang="de-AT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de-AT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r>
              <a:rPr lang="de-AT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Felix Josef (Triconsult).		+43 (0)1 408 49 31</a:t>
            </a:r>
          </a:p>
          <a:p>
            <a:pPr marL="800100" lvl="1" indent="-342900">
              <a:spcBef>
                <a:spcPct val="20000"/>
              </a:spcBef>
            </a:pPr>
            <a:r>
              <a:rPr lang="de-DE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josef@triconsult.at</a:t>
            </a:r>
            <a:endParaRPr lang="de-AT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9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229791"/>
            <a:ext cx="8229600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</a:tabLst>
            </a:pPr>
            <a:r>
              <a:rPr lang="de-DE" sz="1600" dirty="0">
                <a:solidFill>
                  <a:srgbClr val="0099CC"/>
                </a:solidFill>
                <a:latin typeface="Helvetica" pitchFamily="34" charset="0"/>
                <a:cs typeface="Helvetica" pitchFamily="34" charset="0"/>
              </a:rPr>
              <a:t>Inhalt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461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Blip>
                <a:blip r:embed="rId3"/>
              </a:buBlip>
            </a:pPr>
            <a:endParaRPr lang="de-DE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381000" indent="-381000">
              <a:spcBef>
                <a:spcPct val="20000"/>
              </a:spcBef>
              <a:buFontTx/>
              <a:buAutoNum type="arabicPeriod"/>
            </a:pPr>
            <a:r>
              <a:rPr lang="de-DE" sz="140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Studienbeschreibung</a:t>
            </a:r>
          </a:p>
          <a:p>
            <a:pPr marL="381000" indent="-381000">
              <a:spcBef>
                <a:spcPct val="20000"/>
              </a:spcBef>
              <a:buFontTx/>
              <a:buAutoNum type="arabicPeriod"/>
            </a:pPr>
            <a:r>
              <a:rPr lang="de-AT" sz="140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Ergebnisse</a:t>
            </a:r>
          </a:p>
          <a:p>
            <a:pPr marL="381000" indent="-381000">
              <a:spcBef>
                <a:spcPct val="20000"/>
              </a:spcBef>
              <a:buFontTx/>
              <a:buAutoNum type="arabicPeriod"/>
            </a:pPr>
            <a:r>
              <a:rPr lang="de-AT" sz="1400" dirty="0" err="1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Summary</a:t>
            </a:r>
            <a:endParaRPr lang="de-AT" sz="14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381000" indent="-381000">
              <a:spcBef>
                <a:spcPct val="20000"/>
              </a:spcBef>
              <a:buFontTx/>
              <a:buAutoNum type="arabicPeriod"/>
            </a:pPr>
            <a:r>
              <a:rPr lang="de-AT" sz="140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Stichprobenbeschreibung</a:t>
            </a:r>
          </a:p>
          <a:p>
            <a:pPr marL="381000" indent="-381000">
              <a:spcBef>
                <a:spcPct val="20000"/>
              </a:spcBef>
              <a:buFontTx/>
              <a:buAutoNum type="arabicPeriod"/>
            </a:pPr>
            <a:r>
              <a:rPr lang="de-DE" sz="140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Rückfragen/Kontakt</a:t>
            </a:r>
          </a:p>
          <a:p>
            <a:pPr marL="381000" indent="-381000">
              <a:spcBef>
                <a:spcPct val="20000"/>
              </a:spcBef>
              <a:buFontTx/>
              <a:buAutoNum type="arabicPeriod"/>
            </a:pPr>
            <a:endParaRPr lang="de-DE" sz="14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381000" indent="-381000">
              <a:spcBef>
                <a:spcPct val="20000"/>
              </a:spcBef>
              <a:buFontTx/>
              <a:buAutoNum type="arabicPeriod"/>
            </a:pPr>
            <a:endParaRPr lang="de-DE" sz="14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244179"/>
            <a:ext cx="8229600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</a:tabLst>
            </a:pPr>
            <a:r>
              <a:rPr lang="de-DE" sz="18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1.1 Studienbeschreibung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034" y="69650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</a:pPr>
            <a:r>
              <a:rPr lang="de-AT" sz="1200" dirty="0">
                <a:solidFill>
                  <a:schemeClr val="tx1"/>
                </a:solidFill>
              </a:rPr>
              <a:t>			 </a:t>
            </a:r>
          </a:p>
          <a:p>
            <a:pPr marL="266700" indent="-266700">
              <a:spcBef>
                <a:spcPct val="20000"/>
              </a:spcBef>
              <a:buFontTx/>
              <a:buBlip>
                <a:blip r:embed="rId3"/>
              </a:buBlip>
            </a:pP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  <a:buFontTx/>
              <a:buBlip>
                <a:blip r:embed="rId3"/>
              </a:buBlip>
            </a:pP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  <a:buFontTx/>
              <a:buBlip>
                <a:blip r:embed="rId3"/>
              </a:buBlip>
            </a:pP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</a:pPr>
            <a:br>
              <a:rPr lang="de-AT" sz="1200" dirty="0">
                <a:solidFill>
                  <a:schemeClr val="tx1"/>
                </a:solidFill>
              </a:rPr>
            </a:b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</a:pP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</a:pP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</a:pP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</a:pP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</a:pPr>
            <a:br>
              <a:rPr lang="de-AT" sz="1200" dirty="0">
                <a:solidFill>
                  <a:schemeClr val="tx1"/>
                </a:solidFill>
              </a:rPr>
            </a:b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</a:pPr>
            <a:br>
              <a:rPr lang="de-AT" sz="1200" dirty="0">
                <a:solidFill>
                  <a:schemeClr val="tx1"/>
                </a:solidFill>
              </a:rPr>
            </a:b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  <a:buFontTx/>
              <a:buBlip>
                <a:blip r:embed="rId3"/>
              </a:buBlip>
            </a:pPr>
            <a:endParaRPr lang="de-AT" sz="12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</a:pPr>
            <a:r>
              <a:rPr lang="de-AT" sz="1200" dirty="0">
                <a:solidFill>
                  <a:schemeClr val="tx1"/>
                </a:solidFill>
              </a:rPr>
              <a:t>					</a:t>
            </a:r>
          </a:p>
          <a:p>
            <a:pPr marL="266700" indent="-266700">
              <a:spcBef>
                <a:spcPct val="20000"/>
              </a:spcBef>
              <a:buFontTx/>
              <a:buBlip>
                <a:blip r:embed="rId3"/>
              </a:buBlip>
            </a:pPr>
            <a:endParaRPr lang="de-AT" sz="1000" dirty="0">
              <a:solidFill>
                <a:schemeClr val="tx1"/>
              </a:solidFill>
            </a:endParaRPr>
          </a:p>
          <a:p>
            <a:pPr marL="266700" indent="-266700">
              <a:spcBef>
                <a:spcPct val="20000"/>
              </a:spcBef>
            </a:pPr>
            <a:endParaRPr lang="de-AT" sz="1000" dirty="0">
              <a:solidFill>
                <a:schemeClr val="tx1"/>
              </a:solidFill>
            </a:endParaRP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494152"/>
              </p:ext>
            </p:extLst>
          </p:nvPr>
        </p:nvGraphicFramePr>
        <p:xfrm>
          <a:off x="467544" y="997926"/>
          <a:ext cx="8352928" cy="23241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de-AT" sz="1100" b="0" dirty="0">
                          <a:latin typeface="Helvetica" pitchFamily="34" charset="0"/>
                          <a:cs typeface="Helvetica" pitchFamily="34" charset="0"/>
                        </a:rPr>
                        <a:t>Auftraggeber</a:t>
                      </a: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kern="1200" dirty="0" err="1">
                          <a:solidFill>
                            <a:schemeClr val="dk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Triconsult</a:t>
                      </a:r>
                      <a:r>
                        <a:rPr lang="de-DE" sz="1100" b="0" kern="1200" dirty="0">
                          <a:solidFill>
                            <a:schemeClr val="dk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/ meinungsraum.at  - Eigenstudie</a:t>
                      </a:r>
                      <a:endParaRPr lang="de-AT" sz="1100" b="0" kern="1200" dirty="0">
                        <a:solidFill>
                          <a:schemeClr val="dk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de-AT" sz="1100" b="0" dirty="0">
                          <a:latin typeface="Helvetica" pitchFamily="34" charset="0"/>
                          <a:cs typeface="Helvetica" pitchFamily="34" charset="0"/>
                        </a:rPr>
                        <a:t>Thematik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de-AT" sz="1100" b="0" dirty="0">
                          <a:latin typeface="Helvetica" pitchFamily="34" charset="0"/>
                          <a:cs typeface="Helvetica" pitchFamily="34" charset="0"/>
                        </a:rPr>
                        <a:t>Vegetarier/Veganer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de-AT" sz="1100" b="0" dirty="0">
                          <a:latin typeface="Helvetica" pitchFamily="34" charset="0"/>
                          <a:cs typeface="Helvetica" pitchFamily="34" charset="0"/>
                        </a:rPr>
                        <a:t>Zielgruppe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de-AT" sz="1100" kern="1200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ÖsterreicherInnen</a:t>
                      </a:r>
                      <a:r>
                        <a:rPr lang="de-AT" sz="1100" kern="1200" baseline="0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im Alter von 16 bis 70 Jahren und älter, </a:t>
                      </a:r>
                      <a:r>
                        <a:rPr lang="de-AT" sz="1100" b="0" baseline="0" dirty="0">
                          <a:latin typeface="Helvetica" pitchFamily="34" charset="0"/>
                          <a:cs typeface="Helvetica" pitchFamily="34" charset="0"/>
                        </a:rPr>
                        <a:t>repräsentativ nach Geschlecht, Alter, Schulbildung und Bundesland - </a:t>
                      </a:r>
                      <a:r>
                        <a:rPr lang="de-AT" sz="1100" b="0" kern="1200" baseline="0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Boost auf Vegetarier und Veganer</a:t>
                      </a:r>
                      <a:endParaRPr lang="de-AT" sz="1100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de-AT" sz="1100" b="0" dirty="0">
                          <a:latin typeface="Helvetica" pitchFamily="34" charset="0"/>
                          <a:cs typeface="Helvetica" pitchFamily="34" charset="0"/>
                        </a:rPr>
                        <a:t>Stichprobenmethode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Panel-Umfrage anhand des</a:t>
                      </a:r>
                      <a:r>
                        <a:rPr lang="de-AT" sz="1100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meinungsraum.at online-Panel (</a:t>
                      </a:r>
                      <a:r>
                        <a:rPr lang="de-AT" sz="1100" baseline="0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dzt</a:t>
                      </a:r>
                      <a:r>
                        <a:rPr lang="de-AT" sz="1100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. rund 30.000 </a:t>
                      </a:r>
                      <a:r>
                        <a:rPr lang="de-AT" sz="1100" baseline="0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PanelistInnen</a:t>
                      </a:r>
                      <a:r>
                        <a:rPr lang="de-AT" sz="1100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in ganz Österreich)</a:t>
                      </a:r>
                      <a:endParaRPr lang="de-AT" sz="1100" b="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de-AT" sz="1100" b="0" dirty="0">
                          <a:latin typeface="Helvetica" pitchFamily="34" charset="0"/>
                          <a:cs typeface="Helvetica" pitchFamily="34" charset="0"/>
                        </a:rPr>
                        <a:t>Nettostichprobe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de-AT" sz="11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1.000 Interviews </a:t>
                      </a:r>
                    </a:p>
                    <a:p>
                      <a:r>
                        <a:rPr lang="de-AT" sz="1100" b="0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850 ÖREP + 150 Vegetarier/Veganer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de-AT" sz="1100" b="0" dirty="0">
                          <a:latin typeface="Helvetica" pitchFamily="34" charset="0"/>
                          <a:cs typeface="Helvetica" pitchFamily="34" charset="0"/>
                        </a:rPr>
                        <a:t>Interviewdauer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de-AT" sz="1100" b="0" baseline="0" dirty="0">
                          <a:latin typeface="Helvetica" pitchFamily="34" charset="0"/>
                          <a:cs typeface="Helvetica" pitchFamily="34" charset="0"/>
                        </a:rPr>
                        <a:t>ca.</a:t>
                      </a:r>
                      <a:r>
                        <a:rPr lang="de-AT" sz="1100" b="0" dirty="0">
                          <a:latin typeface="Helvetica" pitchFamily="34" charset="0"/>
                          <a:cs typeface="Helvetica" pitchFamily="34" charset="0"/>
                        </a:rPr>
                        <a:t> 7</a:t>
                      </a:r>
                      <a:r>
                        <a:rPr lang="de-AT" sz="1100" b="0" baseline="0" dirty="0">
                          <a:latin typeface="Helvetica" pitchFamily="34" charset="0"/>
                          <a:cs typeface="Helvetica" pitchFamily="34" charset="0"/>
                        </a:rPr>
                        <a:t> Minuten</a:t>
                      </a:r>
                      <a:endParaRPr lang="de-AT" sz="1100" b="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de-AT" sz="1100" b="0" dirty="0">
                          <a:latin typeface="Helvetica" pitchFamily="34" charset="0"/>
                          <a:cs typeface="Helvetica" pitchFamily="34" charset="0"/>
                        </a:rPr>
                        <a:t>Feldzeit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09.03.2018 bis 06.04.2018</a:t>
                      </a:r>
                      <a:endParaRPr lang="de-AT" sz="1100" kern="1200" dirty="0">
                        <a:solidFill>
                          <a:schemeClr val="tx1"/>
                        </a:solidFill>
                        <a:latin typeface="Helvetica" pitchFamily="34" charset="0"/>
                        <a:ea typeface="+mn-ea"/>
                        <a:cs typeface="Helvetica" pitchFamily="34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179512" y="3651870"/>
            <a:ext cx="8784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</a:t>
            </a:r>
            <a:r>
              <a:rPr lang="de-A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Aus Gründen der leichteren Lesbarkeit: </a:t>
            </a:r>
          </a:p>
          <a:p>
            <a:r>
              <a:rPr lang="de-A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	-   verzichten wir auf eine geschlechterspezifische Differenzierung, wie z.B. Österreicher/Innen. Entsprechende Begriffe 	    gelten im Sinne der Gleichbehandlung geschlechtsneutral. </a:t>
            </a:r>
          </a:p>
          <a:p>
            <a:r>
              <a:rPr lang="de-A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	-   </a:t>
            </a:r>
            <a:r>
              <a:rPr lang="de-A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zeigen wir bei Bedarf Datenbeschriftungen mit 2% und weniger nicht an </a:t>
            </a:r>
          </a:p>
          <a:p>
            <a:r>
              <a:rPr lang="de-A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</a:t>
            </a:r>
            <a:r>
              <a:rPr lang="de-AT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Mittelwerte werden exklusive „Weiß nicht“/“Keine Angabe“ berechnet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F80FF8E-7E99-4700-A29C-0BABECBECF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836792"/>
              </p:ext>
            </p:extLst>
          </p:nvPr>
        </p:nvGraphicFramePr>
        <p:xfrm>
          <a:off x="265245" y="483518"/>
          <a:ext cx="430675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CF45759-D6C0-4BAE-88F0-E94579ADE926}"/>
              </a:ext>
            </a:extLst>
          </p:cNvPr>
          <p:cNvSpPr txBox="1"/>
          <p:nvPr/>
        </p:nvSpPr>
        <p:spPr>
          <a:xfrm>
            <a:off x="755576" y="415592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tx1"/>
                </a:solidFill>
              </a:rPr>
              <a:t>Angaben in Prozent der Bevölkerung ab 16 Jahren</a:t>
            </a:r>
            <a:br>
              <a:rPr lang="de-AT" sz="800" dirty="0">
                <a:solidFill>
                  <a:schemeClr val="tx1"/>
                </a:solidFill>
              </a:rPr>
            </a:br>
            <a:r>
              <a:rPr lang="de-AT" sz="800" dirty="0">
                <a:solidFill>
                  <a:schemeClr val="tx1"/>
                </a:solidFill>
              </a:rPr>
              <a:t>Quelle: </a:t>
            </a:r>
            <a:r>
              <a:rPr lang="de-AT" sz="800" dirty="0" err="1">
                <a:solidFill>
                  <a:schemeClr val="tx1"/>
                </a:solidFill>
              </a:rPr>
              <a:t>Triconsult</a:t>
            </a:r>
            <a:r>
              <a:rPr lang="de-AT" sz="800" dirty="0">
                <a:solidFill>
                  <a:schemeClr val="tx1"/>
                </a:solidFill>
              </a:rPr>
              <a:t>/meinungsraum 2018</a:t>
            </a:r>
          </a:p>
        </p:txBody>
      </p:sp>
    </p:spTree>
    <p:extLst>
      <p:ext uri="{BB962C8B-B14F-4D97-AF65-F5344CB8AC3E}">
        <p14:creationId xmlns:p14="http://schemas.microsoft.com/office/powerpoint/2010/main" val="140298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214312"/>
            <a:ext cx="8809037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534988" algn="l"/>
              </a:tabLst>
            </a:pP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Bereitschaft zur Auszahlung für passende Produkte v.a. bei Veganern und Vegetariern sehr hoch 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28D17AA-A9F1-4139-BAE7-7A84B14E4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249039"/>
              </p:ext>
            </p:extLst>
          </p:nvPr>
        </p:nvGraphicFramePr>
        <p:xfrm>
          <a:off x="334963" y="1203598"/>
          <a:ext cx="8364724" cy="344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3F50E75D-D1D9-49FC-A8CA-41C112221741}"/>
              </a:ext>
            </a:extLst>
          </p:cNvPr>
          <p:cNvSpPr txBox="1"/>
          <p:nvPr/>
        </p:nvSpPr>
        <p:spPr>
          <a:xfrm>
            <a:off x="1475656" y="1502701"/>
            <a:ext cx="28083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Helvetica" panose="020B0604020202020204" pitchFamily="34" charset="0"/>
                <a:cs typeface="Helvetica" panose="020B0604020202020204" pitchFamily="34" charset="0"/>
              </a:rPr>
              <a:t>Österreicher sind im Schnitt bereit 21% mehr zu zahlen </a:t>
            </a:r>
          </a:p>
        </p:txBody>
      </p:sp>
      <p:pic>
        <p:nvPicPr>
          <p:cNvPr id="7" name="Picture 4" descr="Bildergebnis fÃ¼r vegan">
            <a:extLst>
              <a:ext uri="{FF2B5EF4-FFF2-40B4-BE49-F238E27FC236}">
                <a16:creationId xmlns:a16="http://schemas.microsoft.com/office/drawing/2014/main" id="{5DB7F728-81F1-4111-AAF8-BBE799244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21" y="4088823"/>
            <a:ext cx="403055" cy="40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ildergebnis fÃ¼r vegetarisch symbol">
            <a:extLst>
              <a:ext uri="{FF2B5EF4-FFF2-40B4-BE49-F238E27FC236}">
                <a16:creationId xmlns:a16="http://schemas.microsoft.com/office/drawing/2014/main" id="{9A12F554-980C-4152-9090-1EA9EC0C3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1"/>
          <a:stretch/>
        </p:blipFill>
        <p:spPr bwMode="auto">
          <a:xfrm>
            <a:off x="5070561" y="4036128"/>
            <a:ext cx="443342" cy="4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D9F8939F-AC0C-4CE6-AF02-B891CC3BB821}"/>
              </a:ext>
            </a:extLst>
          </p:cNvPr>
          <p:cNvGraphicFramePr>
            <a:graphicFrameLocks/>
          </p:cNvGraphicFramePr>
          <p:nvPr/>
        </p:nvGraphicFramePr>
        <p:xfrm>
          <a:off x="2712828" y="3957746"/>
          <a:ext cx="965713" cy="58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A92026B5-BEAA-4F79-BB87-B3FC2B3055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7" y="1482061"/>
            <a:ext cx="778946" cy="77894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FF48547-6BA7-4436-8336-D5BDC03D6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515688"/>
              </p:ext>
            </p:extLst>
          </p:nvPr>
        </p:nvGraphicFramePr>
        <p:xfrm>
          <a:off x="251520" y="987574"/>
          <a:ext cx="8549432" cy="382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214312"/>
            <a:ext cx="8809037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534988" algn="l"/>
              </a:tabLst>
            </a:pP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Aufzahlungsbereitschaft über die Einkommensklassen gleich hoch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A64C4B-9FEC-402D-BD80-818D5D76DE0F}"/>
              </a:ext>
            </a:extLst>
          </p:cNvPr>
          <p:cNvSpPr txBox="1"/>
          <p:nvPr/>
        </p:nvSpPr>
        <p:spPr>
          <a:xfrm>
            <a:off x="1331640" y="1460484"/>
            <a:ext cx="36724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Helvetica" panose="020B0604020202020204" pitchFamily="34" charset="0"/>
                <a:cs typeface="Helvetica" panose="020B0604020202020204" pitchFamily="34" charset="0"/>
              </a:rPr>
              <a:t>Bereitschaft bei Veganer/Vegetarier unabhängig vom Einkommen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8D0862-E1E8-49B8-B15B-66660F581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88" y="1363398"/>
            <a:ext cx="778946" cy="7789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8475" y="190433"/>
            <a:ext cx="8809037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534988" algn="l"/>
              </a:tabLst>
            </a:pP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Kriterien für Kaufentscheidung bei Produkten des täglichen Bedarfs: </a:t>
            </a:r>
            <a:b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</a:b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Nachhaltigkeit und </a:t>
            </a:r>
            <a:r>
              <a:rPr lang="de-DE" sz="1600" dirty="0" err="1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Kennzeichung</a:t>
            </a: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  stehen im Vordergrund	      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A39B14CD-D509-46AD-AF17-C6981342E3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980378"/>
              </p:ext>
            </p:extLst>
          </p:nvPr>
        </p:nvGraphicFramePr>
        <p:xfrm>
          <a:off x="116885" y="1166490"/>
          <a:ext cx="8952110" cy="379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93244530-835F-4E2B-9BDF-77CD57282B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5" y="2261568"/>
            <a:ext cx="313544" cy="313544"/>
          </a:xfrm>
          <a:prstGeom prst="rect">
            <a:avLst/>
          </a:prstGeom>
        </p:spPr>
      </p:pic>
      <p:pic>
        <p:nvPicPr>
          <p:cNvPr id="6146" name="Picture 2" descr="Bildergebnis fÃ¼r gentechnikfrei">
            <a:extLst>
              <a:ext uri="{FF2B5EF4-FFF2-40B4-BE49-F238E27FC236}">
                <a16:creationId xmlns:a16="http://schemas.microsoft.com/office/drawing/2014/main" id="{7D39019C-BBBB-41DB-945F-703D7112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80" y="2118039"/>
            <a:ext cx="303200" cy="3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7B6D5A-0CC6-4AE8-979D-E70DD06429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91" y="1912285"/>
            <a:ext cx="366554" cy="3665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B666067-8319-4BA8-99A8-83DD0C9AAF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49" y="1222895"/>
            <a:ext cx="323123" cy="302231"/>
          </a:xfrm>
          <a:prstGeom prst="rect">
            <a:avLst/>
          </a:prstGeom>
        </p:spPr>
      </p:pic>
      <p:pic>
        <p:nvPicPr>
          <p:cNvPr id="6150" name="Picture 6" descr="Bildergebnis fÃ¼r regional">
            <a:extLst>
              <a:ext uri="{FF2B5EF4-FFF2-40B4-BE49-F238E27FC236}">
                <a16:creationId xmlns:a16="http://schemas.microsoft.com/office/drawing/2014/main" id="{DB81D754-FAF0-4B4E-84D4-7A902FB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76" y="2575678"/>
            <a:ext cx="434507" cy="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ildergebnis fÃ¼r Ã¶sterreichische herkunft">
            <a:extLst>
              <a:ext uri="{FF2B5EF4-FFF2-40B4-BE49-F238E27FC236}">
                <a16:creationId xmlns:a16="http://schemas.microsoft.com/office/drawing/2014/main" id="{22A47868-6FCD-47F7-83AF-21CC1D2DC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27785" r="-994" b="26127"/>
          <a:stretch/>
        </p:blipFill>
        <p:spPr bwMode="auto">
          <a:xfrm>
            <a:off x="4111964" y="2875822"/>
            <a:ext cx="697632" cy="2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Bildergebnis fÃ¼r fair trade">
            <a:extLst>
              <a:ext uri="{FF2B5EF4-FFF2-40B4-BE49-F238E27FC236}">
                <a16:creationId xmlns:a16="http://schemas.microsoft.com/office/drawing/2014/main" id="{9BEFA28A-22C7-4652-BC55-859920D16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71" y="2398369"/>
            <a:ext cx="351807" cy="4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Bildergebnis fÃ¼r recycling logo">
            <a:extLst>
              <a:ext uri="{FF2B5EF4-FFF2-40B4-BE49-F238E27FC236}">
                <a16:creationId xmlns:a16="http://schemas.microsoft.com/office/drawing/2014/main" id="{E5496520-1299-4167-9469-B1E78183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66" y="2638498"/>
            <a:ext cx="292294" cy="2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Bildergebnis fÃ¼r prÃ¼fzeichen">
            <a:extLst>
              <a:ext uri="{FF2B5EF4-FFF2-40B4-BE49-F238E27FC236}">
                <a16:creationId xmlns:a16="http://schemas.microsoft.com/office/drawing/2014/main" id="{2E481F55-91F4-44A6-9019-040E3D40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12" y="2285565"/>
            <a:ext cx="319523" cy="3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Bildergebnis fÃ¼r keine tierischen inhaltsstoffe">
            <a:extLst>
              <a:ext uri="{FF2B5EF4-FFF2-40B4-BE49-F238E27FC236}">
                <a16:creationId xmlns:a16="http://schemas.microsoft.com/office/drawing/2014/main" id="{3C16BD05-2B95-497F-9130-3FE86D90C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15544" r="27001" b="22038"/>
          <a:stretch/>
        </p:blipFill>
        <p:spPr bwMode="auto">
          <a:xfrm>
            <a:off x="7747969" y="1409992"/>
            <a:ext cx="356960" cy="2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Bildergebnis fÃ¼r soziale projekte icon">
            <a:extLst>
              <a:ext uri="{FF2B5EF4-FFF2-40B4-BE49-F238E27FC236}">
                <a16:creationId xmlns:a16="http://schemas.microsoft.com/office/drawing/2014/main" id="{F23E1D26-60FB-42BB-921A-E5D416C3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89" y="3238791"/>
            <a:ext cx="473778" cy="4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Bildergebnis fÃ¼r zertifikat icon">
            <a:extLst>
              <a:ext uri="{FF2B5EF4-FFF2-40B4-BE49-F238E27FC236}">
                <a16:creationId xmlns:a16="http://schemas.microsoft.com/office/drawing/2014/main" id="{12E1D55C-4957-41CE-86A1-46D5446FF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t="6107" r="18787" b="2968"/>
          <a:stretch/>
        </p:blipFill>
        <p:spPr bwMode="auto">
          <a:xfrm>
            <a:off x="7077876" y="3134089"/>
            <a:ext cx="234533" cy="3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3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214312"/>
            <a:ext cx="8809037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534988" algn="l"/>
              </a:tabLst>
            </a:pP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Bewusster Konsum für Veganer und Vegetarier wichtiger als für Restbevölkerung</a:t>
            </a:r>
            <a:b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</a:b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Im Vordergrund stehen „körpernahe“ Produkte wie Ernährung und Kosmetik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76F1712-F4EC-40E2-B66C-A0C1DBB36C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432423"/>
              </p:ext>
            </p:extLst>
          </p:nvPr>
        </p:nvGraphicFramePr>
        <p:xfrm>
          <a:off x="178579" y="1582011"/>
          <a:ext cx="8758922" cy="350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 descr="Bildergebnis fÃ¼r ernÃ¤hrung icon">
            <a:extLst>
              <a:ext uri="{FF2B5EF4-FFF2-40B4-BE49-F238E27FC236}">
                <a16:creationId xmlns:a16="http://schemas.microsoft.com/office/drawing/2014/main" id="{114108C4-CB01-4A80-8C41-8F0A38CA5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8" t="8000" r="25391" b="13251"/>
          <a:stretch/>
        </p:blipFill>
        <p:spPr bwMode="auto">
          <a:xfrm>
            <a:off x="1084448" y="1219063"/>
            <a:ext cx="388363" cy="3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22552EE-FAFC-48B0-AAD2-98F2DF247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656123"/>
            <a:ext cx="376317" cy="3763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AF1D9E0-ECC4-4F76-B890-C19B9BB38C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46" y="3032440"/>
            <a:ext cx="466117" cy="46611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92493E8-57B1-4DEA-ABC7-113505749C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96" y="3280671"/>
            <a:ext cx="329777" cy="34115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824DCCE-0F43-4C20-B737-C7DED34AA7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7" y="3011498"/>
            <a:ext cx="401871" cy="401871"/>
          </a:xfrm>
          <a:prstGeom prst="rect">
            <a:avLst/>
          </a:prstGeom>
        </p:spPr>
      </p:pic>
      <p:pic>
        <p:nvPicPr>
          <p:cNvPr id="7174" name="Picture 6" descr="Ãhnliches Foto">
            <a:extLst>
              <a:ext uri="{FF2B5EF4-FFF2-40B4-BE49-F238E27FC236}">
                <a16:creationId xmlns:a16="http://schemas.microsoft.com/office/drawing/2014/main" id="{7047F460-F65B-4DA0-A08D-1FD5150C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61" y="2152941"/>
            <a:ext cx="449056" cy="4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ildergebnis fÃ¼r reinigungsmittel icon">
            <a:extLst>
              <a:ext uri="{FF2B5EF4-FFF2-40B4-BE49-F238E27FC236}">
                <a16:creationId xmlns:a16="http://schemas.microsoft.com/office/drawing/2014/main" id="{E5B1B124-4DBF-4448-86A7-A4EDB2182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3" r="24233"/>
          <a:stretch/>
        </p:blipFill>
        <p:spPr bwMode="auto">
          <a:xfrm>
            <a:off x="4634821" y="2652459"/>
            <a:ext cx="381995" cy="33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963" y="214312"/>
            <a:ext cx="8809037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0" algn="l"/>
                <a:tab pos="534988" algn="l"/>
              </a:tabLst>
            </a:pP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Gründe gegen (vermehrten) Fleischkonsum: </a:t>
            </a:r>
            <a:b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</a:br>
            <a:r>
              <a:rPr lang="de-DE" sz="1600" dirty="0">
                <a:solidFill>
                  <a:srgbClr val="686800"/>
                </a:solidFill>
                <a:latin typeface="Helvetica" pitchFamily="34" charset="0"/>
                <a:cs typeface="Helvetica" pitchFamily="34" charset="0"/>
              </a:rPr>
              <a:t>Allen gemeinsam: Gegen Industrielle Massentierhaltung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4278" y="474362"/>
            <a:ext cx="7742459" cy="271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</a:tabLst>
              <a:defRPr/>
            </a:pPr>
            <a:endParaRPr lang="de-AT" sz="1000" kern="0" dirty="0">
              <a:solidFill>
                <a:schemeClr val="bg2">
                  <a:lumMod val="75000"/>
                </a:schemeClr>
              </a:solidFill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F7172C4-43FD-4201-A5A1-320E3AD58ECB}"/>
              </a:ext>
            </a:extLst>
          </p:cNvPr>
          <p:cNvSpPr/>
          <p:nvPr/>
        </p:nvSpPr>
        <p:spPr bwMode="auto">
          <a:xfrm>
            <a:off x="5652120" y="1681929"/>
            <a:ext cx="2232248" cy="889821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de-AT" dirty="0">
                <a:latin typeface="Helvetica" panose="020B0604020202020204" pitchFamily="34" charset="0"/>
                <a:cs typeface="Helvetica" panose="020B0604020202020204" pitchFamily="34" charset="0"/>
              </a:rPr>
              <a:t>Vegetarier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2834E30-CF62-48AE-96C2-C779C66B019B}"/>
              </a:ext>
            </a:extLst>
          </p:cNvPr>
          <p:cNvSpPr/>
          <p:nvPr/>
        </p:nvSpPr>
        <p:spPr bwMode="auto">
          <a:xfrm>
            <a:off x="1331640" y="1710448"/>
            <a:ext cx="2232248" cy="889821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rgbClr val="6666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    Veganer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C829740-17DC-4102-A82C-ABB8C57C3AC8}"/>
              </a:ext>
            </a:extLst>
          </p:cNvPr>
          <p:cNvSpPr/>
          <p:nvPr/>
        </p:nvSpPr>
        <p:spPr bwMode="auto">
          <a:xfrm>
            <a:off x="3623357" y="3507854"/>
            <a:ext cx="2232248" cy="889821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AT" dirty="0">
                <a:latin typeface="Helvetica" panose="020B0604020202020204" pitchFamily="34" charset="0"/>
                <a:cs typeface="Helvetica" panose="020B0604020202020204" pitchFamily="34" charset="0"/>
              </a:rPr>
              <a:t>Flexitarier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6A56553-F3C7-4ADE-A7C2-5842B7C4A89A}"/>
              </a:ext>
            </a:extLst>
          </p:cNvPr>
          <p:cNvSpPr txBox="1"/>
          <p:nvPr/>
        </p:nvSpPr>
        <p:spPr>
          <a:xfrm>
            <a:off x="334963" y="2400525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Ethische/</a:t>
            </a:r>
          </a:p>
          <a:p>
            <a:r>
              <a:rPr lang="de-AT" sz="11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moralische Gründe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01AA116-7F04-4EC2-B1E6-06393BB5DBF8}"/>
              </a:ext>
            </a:extLst>
          </p:cNvPr>
          <p:cNvSpPr txBox="1"/>
          <p:nvPr/>
        </p:nvSpPr>
        <p:spPr>
          <a:xfrm>
            <a:off x="2875321" y="1210894"/>
            <a:ext cx="976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Welthunger/Armut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6CDA379-A9B1-49AD-A997-07CF36ED19FB}"/>
              </a:ext>
            </a:extLst>
          </p:cNvPr>
          <p:cNvSpPr txBox="1"/>
          <p:nvPr/>
        </p:nvSpPr>
        <p:spPr>
          <a:xfrm>
            <a:off x="543593" y="1220459"/>
            <a:ext cx="1918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Nutztierhaltung ist nicht nachhaltig /CO² Produktion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7C0FA4-CE2C-44E1-9450-E7AEB5B59C6A}"/>
              </a:ext>
            </a:extLst>
          </p:cNvPr>
          <p:cNvSpPr txBox="1"/>
          <p:nvPr/>
        </p:nvSpPr>
        <p:spPr>
          <a:xfrm>
            <a:off x="1942110" y="2715766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Industrielle Massentierhaltung ist nicht artgerecht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C76EF0A-F0AA-4C5F-BCAB-0ACD2D63E351}"/>
              </a:ext>
            </a:extLst>
          </p:cNvPr>
          <p:cNvSpPr txBox="1"/>
          <p:nvPr/>
        </p:nvSpPr>
        <p:spPr>
          <a:xfrm>
            <a:off x="5256076" y="1035482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Industrielle Massentierhaltung ist nicht artgerecht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53A030-5399-4DBF-9F8A-D365C272FF43}"/>
              </a:ext>
            </a:extLst>
          </p:cNvPr>
          <p:cNvSpPr txBox="1"/>
          <p:nvPr/>
        </p:nvSpPr>
        <p:spPr>
          <a:xfrm>
            <a:off x="7344308" y="1251042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Ethische/</a:t>
            </a:r>
          </a:p>
          <a:p>
            <a:r>
              <a:rPr lang="de-AT" sz="11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moralische Gründe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1C5F1E1-A764-41E5-8CC3-B95395AC4FC4}"/>
              </a:ext>
            </a:extLst>
          </p:cNvPr>
          <p:cNvSpPr txBox="1"/>
          <p:nvPr/>
        </p:nvSpPr>
        <p:spPr>
          <a:xfrm>
            <a:off x="6300192" y="2717554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Abneigung/ schmeckt nicht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86CC4CB-36CB-4B38-BA43-F15D448CB13A}"/>
              </a:ext>
            </a:extLst>
          </p:cNvPr>
          <p:cNvSpPr txBox="1"/>
          <p:nvPr/>
        </p:nvSpPr>
        <p:spPr>
          <a:xfrm>
            <a:off x="2447764" y="4072907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Industrielle Massentierhaltung ist nicht artgerecht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0CAEC08-2229-48A0-9DEE-169A43AE84EC}"/>
              </a:ext>
            </a:extLst>
          </p:cNvPr>
          <p:cNvSpPr txBox="1"/>
          <p:nvPr/>
        </p:nvSpPr>
        <p:spPr>
          <a:xfrm>
            <a:off x="3851920" y="3073259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Gesunde Ernährung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25EBDD9-D1CE-4631-AE27-E72469861105}"/>
              </a:ext>
            </a:extLst>
          </p:cNvPr>
          <p:cNvSpPr txBox="1"/>
          <p:nvPr/>
        </p:nvSpPr>
        <p:spPr>
          <a:xfrm>
            <a:off x="5970895" y="3787589"/>
            <a:ext cx="12545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Medikamente/</a:t>
            </a:r>
          </a:p>
          <a:p>
            <a:r>
              <a:rPr lang="de-AT" sz="1100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Hormone im Futter/Fleisch</a:t>
            </a:r>
          </a:p>
        </p:txBody>
      </p:sp>
      <p:pic>
        <p:nvPicPr>
          <p:cNvPr id="1028" name="Picture 4" descr="Bildergebnis fÃ¼r vegan">
            <a:extLst>
              <a:ext uri="{FF2B5EF4-FFF2-40B4-BE49-F238E27FC236}">
                <a16:creationId xmlns:a16="http://schemas.microsoft.com/office/drawing/2014/main" id="{2F560361-B463-46A7-8293-361833DB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92" y="1961423"/>
            <a:ext cx="403055" cy="40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Ã¼r vegetarisch symbol">
            <a:extLst>
              <a:ext uri="{FF2B5EF4-FFF2-40B4-BE49-F238E27FC236}">
                <a16:creationId xmlns:a16="http://schemas.microsoft.com/office/drawing/2014/main" id="{BC372922-AF41-4F87-9F24-50B1ED79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1"/>
          <a:stretch/>
        </p:blipFill>
        <p:spPr bwMode="auto">
          <a:xfrm>
            <a:off x="6089312" y="1860192"/>
            <a:ext cx="443342" cy="4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0FDB979C-AC81-42E8-B329-9B6F9E7A86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740566"/>
              </p:ext>
            </p:extLst>
          </p:nvPr>
        </p:nvGraphicFramePr>
        <p:xfrm>
          <a:off x="4876324" y="3545592"/>
          <a:ext cx="1101954" cy="63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4" name="Grafik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6" y="4876006"/>
            <a:ext cx="1219200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9580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77777"/>
      </a:hlink>
      <a:folHlink>
        <a:srgbClr val="80808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666633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666633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777777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1106</Words>
  <Application>Microsoft Office PowerPoint</Application>
  <PresentationFormat>Bildschirmpräsentation (16:9)</PresentationFormat>
  <Paragraphs>230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Eurostile</vt:lpstr>
      <vt:lpstr>Helvetica</vt:lpstr>
      <vt:lpstr>Verdana</vt:lpstr>
      <vt:lpstr>Standarddesign</vt:lpstr>
      <vt:lpstr>PowerPoint-Präsentation</vt:lpstr>
      <vt:lpstr>Inhalt</vt:lpstr>
      <vt:lpstr>1.1 Studienbeschreibung</vt:lpstr>
      <vt:lpstr>PowerPoint-Präsentation</vt:lpstr>
      <vt:lpstr>Bereitschaft zur Auszahlung für passende Produkte v.a. bei Veganern und Vegetariern sehr hoch </vt:lpstr>
      <vt:lpstr>Aufzahlungsbereitschaft über die Einkommensklassen gleich hoch</vt:lpstr>
      <vt:lpstr>Kriterien für Kaufentscheidung bei Produkten des täglichen Bedarfs:  Nachhaltigkeit und Kennzeichung  stehen im Vordergrund       </vt:lpstr>
      <vt:lpstr>Bewusster Konsum für Veganer und Vegetarier wichtiger als für Restbevölkerung Im Vordergrund stehen „körpernahe“ Produkte wie Ernährung und Kosmetik</vt:lpstr>
      <vt:lpstr>Gründe gegen (vermehrten) Fleischkonsum:  Allen gemeinsam: Gegen Industrielle Massentierhaltung</vt:lpstr>
      <vt:lpstr>Veganer und Vegetarier ethisch/moralisch geprägt, Flexitariern geht es um Gesundheit</vt:lpstr>
      <vt:lpstr>Veganer und Vegetarier betreiben deutlich höheren Aufwand um den Anforderungen entsprechende Lebensmittel zu kaufen</vt:lpstr>
      <vt:lpstr>Häufigste Informationsquelle ist das Internet, Flexitarier informieren sich kaum</vt:lpstr>
      <vt:lpstr>Veganer/Vegetarier unterstützen deutlich häufiger NGOs/Vereine/Organisationen</vt:lpstr>
      <vt:lpstr>PowerPoint-Präsentation</vt:lpstr>
      <vt:lpstr>PowerPoint-Präsentation</vt:lpstr>
      <vt:lpstr>PowerPoint-Präsentation</vt:lpstr>
      <vt:lpstr>5. Rückfragen/Kontakt</vt:lpstr>
    </vt:vector>
  </TitlesOfParts>
  <Company>TU Wien - Studentenversion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Herbert Kling</dc:creator>
  <cp:lastModifiedBy>Gunther Oswalder</cp:lastModifiedBy>
  <cp:revision>4589</cp:revision>
  <cp:lastPrinted>2018-11-27T10:47:14Z</cp:lastPrinted>
  <dcterms:created xsi:type="dcterms:W3CDTF">2007-03-01T14:43:14Z</dcterms:created>
  <dcterms:modified xsi:type="dcterms:W3CDTF">2020-01-24T13:24:15Z</dcterms:modified>
</cp:coreProperties>
</file>